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66CC"/>
    <a:srgbClr val="800000"/>
    <a:srgbClr val="0000FF"/>
    <a:srgbClr val="CC00CC"/>
    <a:srgbClr val="009900"/>
    <a:srgbClr val="FFFFCC"/>
    <a:srgbClr val="CC0000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D0EF0D-C2EA-472B-83E3-18DC8599C0CC}" type="datetimeFigureOut">
              <a:rPr lang="cs-CZ" smtClean="0"/>
              <a:pPr/>
              <a:t>31. 3. 2020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C11E9B-594A-4CD6-ABD2-759DD1C7385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D0EF0D-C2EA-472B-83E3-18DC8599C0CC}" type="datetimeFigureOut">
              <a:rPr lang="cs-CZ" smtClean="0"/>
              <a:pPr/>
              <a:t>31. 3. 2020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11E9B-594A-4CD6-ABD2-759DD1C7385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D0EF0D-C2EA-472B-83E3-18DC8599C0CC}" type="datetimeFigureOut">
              <a:rPr lang="cs-CZ" smtClean="0"/>
              <a:pPr/>
              <a:t>31. 3. 2020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11E9B-594A-4CD6-ABD2-759DD1C7385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D0EF0D-C2EA-472B-83E3-18DC8599C0CC}" type="datetimeFigureOut">
              <a:rPr lang="cs-CZ" smtClean="0"/>
              <a:pPr/>
              <a:t>31. 3. 2020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11E9B-594A-4CD6-ABD2-759DD1C7385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D0EF0D-C2EA-472B-83E3-18DC8599C0CC}" type="datetimeFigureOut">
              <a:rPr lang="cs-CZ" smtClean="0"/>
              <a:pPr/>
              <a:t>31. 3. 2020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11E9B-594A-4CD6-ABD2-759DD1C7385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D0EF0D-C2EA-472B-83E3-18DC8599C0CC}" type="datetimeFigureOut">
              <a:rPr lang="cs-CZ" smtClean="0"/>
              <a:pPr/>
              <a:t>31. 3. 2020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11E9B-594A-4CD6-ABD2-759DD1C7385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D0EF0D-C2EA-472B-83E3-18DC8599C0CC}" type="datetimeFigureOut">
              <a:rPr lang="cs-CZ" smtClean="0"/>
              <a:pPr/>
              <a:t>31. 3. 2020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11E9B-594A-4CD6-ABD2-759DD1C7385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D0EF0D-C2EA-472B-83E3-18DC8599C0CC}" type="datetimeFigureOut">
              <a:rPr lang="cs-CZ" smtClean="0"/>
              <a:pPr/>
              <a:t>31. 3. 2020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11E9B-594A-4CD6-ABD2-759DD1C7385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D0EF0D-C2EA-472B-83E3-18DC8599C0CC}" type="datetimeFigureOut">
              <a:rPr lang="cs-CZ" smtClean="0"/>
              <a:pPr/>
              <a:t>31. 3. 2020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11E9B-594A-4CD6-ABD2-759DD1C7385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0D0EF0D-C2EA-472B-83E3-18DC8599C0CC}" type="datetimeFigureOut">
              <a:rPr lang="cs-CZ" smtClean="0"/>
              <a:pPr/>
              <a:t>31. 3. 2020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11E9B-594A-4CD6-ABD2-759DD1C7385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0D0EF0D-C2EA-472B-83E3-18DC8599C0CC}" type="datetimeFigureOut">
              <a:rPr lang="cs-CZ" smtClean="0"/>
              <a:pPr/>
              <a:t>31. 3. 2020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C11E9B-594A-4CD6-ABD2-759DD1C7385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0D0EF0D-C2EA-472B-83E3-18DC8599C0CC}" type="datetimeFigureOut">
              <a:rPr lang="cs-CZ" smtClean="0"/>
              <a:pPr/>
              <a:t>31. 3. 2020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DC11E9B-594A-4CD6-ABD2-759DD1C7385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400" b="1" u="sng" dirty="0" smtClean="0">
                <a:solidFill>
                  <a:srgbClr val="FF0066"/>
                </a:solidFill>
              </a:rPr>
              <a:t>Den</a:t>
            </a:r>
            <a:r>
              <a:rPr lang="cs-CZ" sz="2400" b="1" dirty="0" smtClean="0">
                <a:solidFill>
                  <a:srgbClr val="FF0066"/>
                </a:solidFill>
              </a:rPr>
              <a:t> můžeme stanovit jako dobu mezi dvěma                 po sobě následujícími průchody slunce nejvyšším bodem na obloze (kulminacemi slunce).</a:t>
            </a:r>
          </a:p>
          <a:p>
            <a:pPr>
              <a:buFont typeface="Wingdings" pitchFamily="2" charset="2"/>
              <a:buChar char="q"/>
            </a:pPr>
            <a:r>
              <a:rPr lang="cs-CZ" sz="2400" b="1" u="sng" dirty="0" smtClean="0">
                <a:solidFill>
                  <a:srgbClr val="FF0066"/>
                </a:solidFill>
              </a:rPr>
              <a:t>Měsíc</a:t>
            </a:r>
            <a:r>
              <a:rPr lang="cs-CZ" sz="2400" b="1" dirty="0" smtClean="0">
                <a:solidFill>
                  <a:srgbClr val="FF0066"/>
                </a:solidFill>
              </a:rPr>
              <a:t> je doba mezi dvěma následujícími úplňky.</a:t>
            </a:r>
          </a:p>
          <a:p>
            <a:pPr>
              <a:buFont typeface="Wingdings" pitchFamily="2" charset="2"/>
              <a:buChar char="q"/>
            </a:pPr>
            <a:r>
              <a:rPr lang="cs-CZ" sz="2400" b="1" u="sng" dirty="0" smtClean="0">
                <a:solidFill>
                  <a:srgbClr val="FF0066"/>
                </a:solidFill>
              </a:rPr>
              <a:t>Ro</a:t>
            </a:r>
            <a:r>
              <a:rPr lang="cs-CZ" sz="2400" b="1" dirty="0" smtClean="0">
                <a:solidFill>
                  <a:srgbClr val="FF0066"/>
                </a:solidFill>
              </a:rPr>
              <a:t>k je doba mezi dvěma následujícími jarními rovnodennostmi.</a:t>
            </a:r>
          </a:p>
          <a:p>
            <a:pPr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66"/>
                </a:solidFill>
              </a:rPr>
              <a:t>!!! Země ani Měsíc se však nepohybují přesně               po kruhové dráze, jejich pohyb je navíc narušen pohyby jiných planet.</a:t>
            </a:r>
          </a:p>
          <a:p>
            <a:pPr>
              <a:buFont typeface="Wingdings" pitchFamily="2" charset="2"/>
              <a:buChar char="q"/>
            </a:pPr>
            <a:r>
              <a:rPr lang="cs-CZ" sz="2400" b="1" u="sng" dirty="0" smtClean="0">
                <a:solidFill>
                  <a:srgbClr val="660033"/>
                </a:solidFill>
              </a:rPr>
              <a:t>To způsobuje, že všechny přirozené časové úseky SE MĚNÍ. </a:t>
            </a:r>
            <a:endParaRPr lang="cs-CZ" sz="2400" b="1" u="sng" dirty="0">
              <a:solidFill>
                <a:srgbClr val="660033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72547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660066"/>
                </a:solidFill>
                <a:effectLst/>
              </a:rPr>
              <a:t>Den, měsíc, rok</a:t>
            </a:r>
            <a:endParaRPr lang="cs-CZ" sz="2800" dirty="0">
              <a:solidFill>
                <a:srgbClr val="660066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504349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600" b="1" dirty="0" smtClean="0">
                <a:solidFill>
                  <a:srgbClr val="CC0000"/>
                </a:solidFill>
              </a:rPr>
              <a:t>3 600 s …..1 h</a:t>
            </a:r>
          </a:p>
          <a:p>
            <a:pPr>
              <a:buNone/>
            </a:pPr>
            <a:r>
              <a:rPr lang="cs-CZ" sz="3600" b="1" dirty="0" smtClean="0">
                <a:solidFill>
                  <a:srgbClr val="CC0000"/>
                </a:solidFill>
              </a:rPr>
              <a:t>423 ms …..0,423 s</a:t>
            </a:r>
          </a:p>
          <a:p>
            <a:pPr>
              <a:buNone/>
            </a:pPr>
            <a:r>
              <a:rPr lang="cs-CZ" sz="3600" b="1" dirty="0" smtClean="0">
                <a:solidFill>
                  <a:srgbClr val="CC0000"/>
                </a:solidFill>
              </a:rPr>
              <a:t>12 ms …..0,12 s</a:t>
            </a:r>
          </a:p>
          <a:p>
            <a:pPr>
              <a:buNone/>
            </a:pPr>
            <a:r>
              <a:rPr lang="cs-CZ" sz="3600" b="1" dirty="0" smtClean="0">
                <a:solidFill>
                  <a:srgbClr val="CC0000"/>
                </a:solidFill>
              </a:rPr>
              <a:t>12 h …..720 min</a:t>
            </a:r>
          </a:p>
          <a:p>
            <a:pPr>
              <a:buNone/>
            </a:pPr>
            <a:r>
              <a:rPr lang="cs-CZ" sz="3600" b="1" dirty="0" smtClean="0">
                <a:solidFill>
                  <a:srgbClr val="CC0000"/>
                </a:solidFill>
              </a:rPr>
              <a:t>30 min …..0,5 h</a:t>
            </a:r>
          </a:p>
          <a:p>
            <a:pPr>
              <a:buNone/>
            </a:pPr>
            <a:r>
              <a:rPr lang="cs-CZ" sz="3600" b="1" dirty="0" smtClean="0">
                <a:solidFill>
                  <a:srgbClr val="CC0000"/>
                </a:solidFill>
              </a:rPr>
              <a:t>15 min …..0,25 h</a:t>
            </a:r>
          </a:p>
          <a:p>
            <a:pPr>
              <a:buNone/>
            </a:pPr>
            <a:r>
              <a:rPr lang="cs-CZ" sz="3600" b="1" dirty="0" smtClean="0">
                <a:solidFill>
                  <a:srgbClr val="CC0000"/>
                </a:solidFill>
              </a:rPr>
              <a:t>3 h …..300 min</a:t>
            </a:r>
            <a:endParaRPr lang="cs-CZ" sz="3600" b="1" dirty="0">
              <a:solidFill>
                <a:srgbClr val="CC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800000"/>
                </a:solidFill>
                <a:effectLst/>
              </a:rPr>
              <a:t>5. Co je více? </a:t>
            </a:r>
            <a:br>
              <a:rPr lang="cs-CZ" sz="2800" dirty="0" smtClean="0">
                <a:solidFill>
                  <a:srgbClr val="800000"/>
                </a:solidFill>
                <a:effectLst/>
              </a:rPr>
            </a:br>
            <a:r>
              <a:rPr lang="cs-CZ" sz="2800" dirty="0" smtClean="0">
                <a:solidFill>
                  <a:srgbClr val="800000"/>
                </a:solidFill>
                <a:effectLst/>
              </a:rPr>
              <a:t>Doplňte znaménka rovnosti či nerovnosti:</a:t>
            </a:r>
            <a:endParaRPr lang="cs-CZ" sz="2800" dirty="0">
              <a:solidFill>
                <a:srgbClr val="800000"/>
              </a:solidFill>
              <a:effectLst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428860" y="1500174"/>
            <a:ext cx="785818" cy="42862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 Black"/>
              </a:rPr>
              <a:t>=</a:t>
            </a:r>
            <a:endParaRPr lang="cs-CZ" sz="36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00298" y="2143116"/>
            <a:ext cx="785818" cy="42862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 Black"/>
              </a:rPr>
              <a:t>=</a:t>
            </a:r>
            <a:endParaRPr lang="cs-CZ" sz="3600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143108" y="2714620"/>
            <a:ext cx="785818" cy="42862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 Black"/>
                <a:cs typeface="Arial"/>
              </a:rPr>
              <a:t>‹</a:t>
            </a:r>
            <a:endParaRPr lang="cs-CZ" sz="3600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785918" y="3357562"/>
            <a:ext cx="785818" cy="42862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 Black"/>
              </a:rPr>
              <a:t>=</a:t>
            </a:r>
            <a:endParaRPr lang="cs-CZ" sz="3600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357422" y="3929066"/>
            <a:ext cx="785818" cy="42862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 Black"/>
              </a:rPr>
              <a:t>=</a:t>
            </a:r>
            <a:endParaRPr lang="cs-CZ" sz="3600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357422" y="4500570"/>
            <a:ext cx="785818" cy="42862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 Black"/>
              </a:rPr>
              <a:t>=</a:t>
            </a:r>
            <a:endParaRPr lang="cs-CZ" sz="3600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500166" y="5143512"/>
            <a:ext cx="785818" cy="42862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 Black"/>
                <a:cs typeface="Arial"/>
              </a:rPr>
              <a:t>‹</a:t>
            </a:r>
            <a:endParaRPr lang="cs-CZ" sz="3600" dirty="0">
              <a:solidFill>
                <a:schemeClr val="tx1"/>
              </a:solidFill>
            </a:endParaRPr>
          </a:p>
        </p:txBody>
      </p:sp>
      <p:pic>
        <p:nvPicPr>
          <p:cNvPr id="11" name="Obrázek 10" descr="č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10127" y="3429000"/>
            <a:ext cx="3950973" cy="29632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cs-CZ" sz="2400" dirty="0" smtClean="0">
                <a:solidFill>
                  <a:srgbClr val="009900"/>
                </a:solidFill>
                <a:effectLst/>
              </a:rPr>
              <a:t>6. Vítěz maratónského běhu proběhl trať za 2 h 12 min 11s. O kolik horší čas měl závodník s časem 2 h 17 min 9s?</a:t>
            </a:r>
            <a:br>
              <a:rPr lang="cs-CZ" sz="2400" dirty="0" smtClean="0">
                <a:solidFill>
                  <a:srgbClr val="009900"/>
                </a:solidFill>
                <a:effectLst/>
              </a:rPr>
            </a:br>
            <a:r>
              <a:rPr lang="cs-CZ" sz="2400" dirty="0" smtClean="0">
                <a:solidFill>
                  <a:srgbClr val="009900"/>
                </a:solidFill>
                <a:effectLst/>
              </a:rPr>
              <a:t>Úlohu vyřešte a vyberte správnou odpověď:</a:t>
            </a:r>
            <a:endParaRPr lang="cs-CZ" sz="2400" dirty="0">
              <a:solidFill>
                <a:srgbClr val="009900"/>
              </a:solidFill>
              <a:effectLst/>
            </a:endParaRPr>
          </a:p>
        </p:txBody>
      </p:sp>
      <p:sp>
        <p:nvSpPr>
          <p:cNvPr id="4" name="Elipsa 3"/>
          <p:cNvSpPr/>
          <p:nvPr/>
        </p:nvSpPr>
        <p:spPr>
          <a:xfrm>
            <a:off x="785786" y="1928802"/>
            <a:ext cx="3714776" cy="1785950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FF0000"/>
                </a:solidFill>
              </a:rPr>
              <a:t>4 min 2 s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5072066" y="1714488"/>
            <a:ext cx="3714776" cy="1785950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FF0000"/>
                </a:solidFill>
              </a:rPr>
              <a:t>4 min 58 s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785786" y="4143380"/>
            <a:ext cx="3714776" cy="1785950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FF0000"/>
                </a:solidFill>
              </a:rPr>
              <a:t>5 min 58 s</a:t>
            </a:r>
            <a:endParaRPr lang="cs-CZ" sz="3600" dirty="0">
              <a:solidFill>
                <a:srgbClr val="FF0000"/>
              </a:solidFill>
            </a:endParaRPr>
          </a:p>
        </p:txBody>
      </p:sp>
      <p:pic>
        <p:nvPicPr>
          <p:cNvPr id="7" name="Obrázek 6" descr="MP90043284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3714752"/>
            <a:ext cx="3902768" cy="29289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5784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u="sng" dirty="0" smtClean="0">
                <a:solidFill>
                  <a:srgbClr val="FF0000"/>
                </a:solidFill>
              </a:rPr>
              <a:t>Správná odpověď:</a:t>
            </a:r>
          </a:p>
          <a:p>
            <a:pPr>
              <a:buFont typeface="Wingdings" pitchFamily="2" charset="2"/>
              <a:buChar char="q"/>
            </a:pPr>
            <a:r>
              <a:rPr lang="cs-CZ" sz="2800" b="1" dirty="0" smtClean="0">
                <a:solidFill>
                  <a:srgbClr val="FF0000"/>
                </a:solidFill>
              </a:rPr>
              <a:t>Gregoriánský kalendář se používá od roku 1582.</a:t>
            </a:r>
          </a:p>
          <a:p>
            <a:pPr>
              <a:buFont typeface="Wingdings" pitchFamily="2" charset="2"/>
              <a:buChar char="q"/>
            </a:pPr>
            <a:r>
              <a:rPr lang="cs-CZ" sz="2800" b="1" dirty="0" smtClean="0">
                <a:solidFill>
                  <a:srgbClr val="FF0000"/>
                </a:solidFill>
              </a:rPr>
              <a:t>Předtím se používal kalendář juliánský.</a:t>
            </a:r>
          </a:p>
          <a:p>
            <a:pPr>
              <a:buFont typeface="Wingdings" pitchFamily="2" charset="2"/>
              <a:buChar char="q"/>
            </a:pPr>
            <a:r>
              <a:rPr lang="cs-CZ" sz="2800" b="1" dirty="0" smtClean="0">
                <a:solidFill>
                  <a:srgbClr val="FF0000"/>
                </a:solidFill>
              </a:rPr>
              <a:t>Ve světě se používá mnoho jiných kalendářů, nejpoužívanější je muslimský kalendář – hidžra a židovský kalendář.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 fontScale="90000"/>
          </a:bodyPr>
          <a:lstStyle/>
          <a:p>
            <a:r>
              <a:rPr lang="cs-CZ" sz="2800" dirty="0" smtClean="0">
                <a:solidFill>
                  <a:srgbClr val="CC00CC"/>
                </a:solidFill>
                <a:effectLst/>
              </a:rPr>
              <a:t>7. </a:t>
            </a:r>
            <a:r>
              <a:rPr lang="cs-CZ" sz="2800" u="sng" dirty="0" smtClean="0">
                <a:solidFill>
                  <a:srgbClr val="CC00CC"/>
                </a:solidFill>
                <a:effectLst/>
              </a:rPr>
              <a:t>Úloha </a:t>
            </a:r>
            <a:r>
              <a:rPr lang="cs-CZ" sz="2800" u="sng" dirty="0" smtClean="0">
                <a:solidFill>
                  <a:srgbClr val="CC00CC"/>
                </a:solidFill>
                <a:effectLst/>
              </a:rPr>
              <a:t>:</a:t>
            </a:r>
            <a:r>
              <a:rPr lang="cs-CZ" sz="2800" dirty="0" smtClean="0">
                <a:solidFill>
                  <a:srgbClr val="CC00CC"/>
                </a:solidFill>
                <a:effectLst/>
              </a:rPr>
              <a:t/>
            </a:r>
            <a:br>
              <a:rPr lang="cs-CZ" sz="2800" dirty="0" smtClean="0">
                <a:solidFill>
                  <a:srgbClr val="CC00CC"/>
                </a:solidFill>
                <a:effectLst/>
              </a:rPr>
            </a:br>
            <a:r>
              <a:rPr lang="cs-CZ" sz="2800" dirty="0" smtClean="0">
                <a:solidFill>
                  <a:srgbClr val="CC00CC"/>
                </a:solidFill>
                <a:effectLst/>
              </a:rPr>
              <a:t>Najděte na internetu, odkdy se používá současný (gregoriánský) kalendář. </a:t>
            </a:r>
            <a:br>
              <a:rPr lang="cs-CZ" sz="2800" dirty="0" smtClean="0">
                <a:solidFill>
                  <a:srgbClr val="CC00CC"/>
                </a:solidFill>
                <a:effectLst/>
              </a:rPr>
            </a:br>
            <a:r>
              <a:rPr lang="cs-CZ" sz="2800" dirty="0" smtClean="0">
                <a:solidFill>
                  <a:srgbClr val="CC00CC"/>
                </a:solidFill>
                <a:effectLst/>
              </a:rPr>
              <a:t>Jaký kalendář se používal předtím?</a:t>
            </a:r>
            <a:br>
              <a:rPr lang="cs-CZ" sz="2800" dirty="0" smtClean="0">
                <a:solidFill>
                  <a:srgbClr val="CC00CC"/>
                </a:solidFill>
                <a:effectLst/>
              </a:rPr>
            </a:br>
            <a:r>
              <a:rPr lang="cs-CZ" sz="2800" dirty="0" smtClean="0">
                <a:solidFill>
                  <a:srgbClr val="CC00CC"/>
                </a:solidFill>
                <a:effectLst/>
              </a:rPr>
              <a:t>Používají se ve světě ještě jiné kalendáře?</a:t>
            </a:r>
            <a:endParaRPr lang="cs-CZ" sz="2800" dirty="0">
              <a:solidFill>
                <a:srgbClr val="CC00CC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 fontScale="90000"/>
          </a:bodyPr>
          <a:lstStyle/>
          <a:p>
            <a:r>
              <a:rPr lang="cs-CZ" sz="2800" dirty="0" smtClean="0">
                <a:solidFill>
                  <a:srgbClr val="0000FF"/>
                </a:solidFill>
                <a:effectLst/>
              </a:rPr>
              <a:t>8. Jízda lanovkou z Pece pod Sněžkou na vrchol Sněžky trvá 0,5 h. V kolik hodin budeš na Sněžce, jestliže z Pece vyjedeš v 10 h 48 min?</a:t>
            </a:r>
            <a:br>
              <a:rPr lang="cs-CZ" sz="2800" dirty="0" smtClean="0">
                <a:solidFill>
                  <a:srgbClr val="0000FF"/>
                </a:solidFill>
                <a:effectLst/>
              </a:rPr>
            </a:br>
            <a:endParaRPr lang="cs-CZ" sz="2800" dirty="0">
              <a:solidFill>
                <a:srgbClr val="0000FF"/>
              </a:solidFill>
              <a:effectLst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285720" y="3786190"/>
            <a:ext cx="3071834" cy="1071570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v 11 h 18 min</a:t>
            </a:r>
            <a:endParaRPr lang="cs-CZ" sz="3200" b="1" dirty="0">
              <a:solidFill>
                <a:srgbClr val="FF0000"/>
              </a:solidFill>
            </a:endParaRPr>
          </a:p>
        </p:txBody>
      </p:sp>
      <p:pic>
        <p:nvPicPr>
          <p:cNvPr id="5" name="Obrázek 4" descr="13221685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76618" y="2428868"/>
            <a:ext cx="5429262" cy="4071946"/>
          </a:xfrm>
          <a:prstGeom prst="rect">
            <a:avLst/>
          </a:prstGeom>
        </p:spPr>
      </p:pic>
      <p:sp>
        <p:nvSpPr>
          <p:cNvPr id="7" name="Zaoblený obdélník 6"/>
          <p:cNvSpPr/>
          <p:nvPr/>
        </p:nvSpPr>
        <p:spPr>
          <a:xfrm>
            <a:off x="285720" y="2571744"/>
            <a:ext cx="3071834" cy="1071570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u="sng" dirty="0" smtClean="0">
                <a:solidFill>
                  <a:srgbClr val="FF0000"/>
                </a:solidFill>
              </a:rPr>
              <a:t>odpověď</a:t>
            </a:r>
            <a:endParaRPr lang="cs-CZ" sz="32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1142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800000"/>
                </a:solidFill>
                <a:effectLst/>
              </a:rPr>
              <a:t>9. Petr odešel ze školy ve 12 h 55 min. Normálně trvá Petrovi cesta ze školy domů čtvrt hodiny, ale tentokrát se ještě 25 min zdržel s kamarádem.</a:t>
            </a:r>
            <a:br>
              <a:rPr lang="cs-CZ" sz="2800" dirty="0" smtClean="0">
                <a:solidFill>
                  <a:srgbClr val="800000"/>
                </a:solidFill>
                <a:effectLst/>
              </a:rPr>
            </a:br>
            <a:r>
              <a:rPr lang="cs-CZ" sz="2800" dirty="0" smtClean="0">
                <a:solidFill>
                  <a:srgbClr val="800000"/>
                </a:solidFill>
                <a:effectLst/>
              </a:rPr>
              <a:t>Kdy přišel domů?</a:t>
            </a:r>
            <a:endParaRPr lang="cs-CZ" sz="2800" dirty="0">
              <a:solidFill>
                <a:srgbClr val="800000"/>
              </a:solidFill>
              <a:effectLst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428596" y="4143380"/>
            <a:ext cx="3071834" cy="1000132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v 13 h 35 min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28596" y="2928934"/>
            <a:ext cx="3071834" cy="1000132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u="sng" dirty="0" smtClean="0">
                <a:solidFill>
                  <a:srgbClr val="FF0000"/>
                </a:solidFill>
              </a:rPr>
              <a:t>odpověď</a:t>
            </a:r>
            <a:endParaRPr lang="cs-CZ" sz="3200" b="1" u="sng" dirty="0">
              <a:solidFill>
                <a:srgbClr val="FF0000"/>
              </a:solidFill>
            </a:endParaRPr>
          </a:p>
        </p:txBody>
      </p:sp>
      <p:pic>
        <p:nvPicPr>
          <p:cNvPr id="6" name="Obrázek 5" descr="0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6182" y="3000372"/>
            <a:ext cx="5086965" cy="29331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66CC"/>
                </a:solidFill>
                <a:effectLst/>
              </a:rPr>
              <a:t>10. </a:t>
            </a:r>
            <a:br>
              <a:rPr lang="cs-CZ" sz="2800" dirty="0" smtClean="0">
                <a:solidFill>
                  <a:srgbClr val="0066CC"/>
                </a:solidFill>
                <a:effectLst/>
              </a:rPr>
            </a:br>
            <a:r>
              <a:rPr lang="cs-CZ" sz="2800" dirty="0" smtClean="0">
                <a:solidFill>
                  <a:srgbClr val="0066CC"/>
                </a:solidFill>
                <a:effectLst/>
              </a:rPr>
              <a:t>Kamión přijel do Prahy v 18 h 14 min 50 s. Cesta trvala 5 h 17 min 20 s.</a:t>
            </a:r>
            <a:br>
              <a:rPr lang="cs-CZ" sz="2800" dirty="0" smtClean="0">
                <a:solidFill>
                  <a:srgbClr val="0066CC"/>
                </a:solidFill>
                <a:effectLst/>
              </a:rPr>
            </a:br>
            <a:r>
              <a:rPr lang="cs-CZ" sz="2800" dirty="0" smtClean="0">
                <a:solidFill>
                  <a:srgbClr val="0066CC"/>
                </a:solidFill>
                <a:effectLst/>
              </a:rPr>
              <a:t>V kolik hodin kamión vyjel?</a:t>
            </a:r>
            <a:endParaRPr lang="cs-CZ" sz="2800" dirty="0">
              <a:solidFill>
                <a:srgbClr val="0066CC"/>
              </a:solidFill>
              <a:effectLst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714348" y="2643182"/>
            <a:ext cx="2786082" cy="92869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u="sng" dirty="0" smtClean="0">
                <a:solidFill>
                  <a:srgbClr val="FF0000"/>
                </a:solidFill>
              </a:rPr>
              <a:t>odpověď</a:t>
            </a:r>
            <a:endParaRPr lang="cs-CZ" sz="3200" b="1" u="sng" dirty="0">
              <a:solidFill>
                <a:srgbClr val="FF0000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28596" y="4143380"/>
            <a:ext cx="3927380" cy="92869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</a:rPr>
              <a:t>Kamión vyjel                 ve 12 h 57 min 30 s</a:t>
            </a:r>
            <a:endParaRPr lang="cs-CZ" sz="2800" b="1" dirty="0">
              <a:solidFill>
                <a:srgbClr val="FF0000"/>
              </a:solidFill>
            </a:endParaRPr>
          </a:p>
        </p:txBody>
      </p:sp>
      <p:pic>
        <p:nvPicPr>
          <p:cNvPr id="6" name="Obrázek 5" descr="MC900056695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071810"/>
            <a:ext cx="4143404" cy="27407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800" b="1" dirty="0" smtClean="0">
                <a:solidFill>
                  <a:srgbClr val="008000"/>
                </a:solidFill>
              </a:rPr>
              <a:t>Den, jako první přirozený časový úsek, podle kterého lidé určovali čas.</a:t>
            </a:r>
          </a:p>
          <a:p>
            <a:pPr>
              <a:buFont typeface="Wingdings" pitchFamily="2" charset="2"/>
              <a:buChar char="q"/>
            </a:pPr>
            <a:r>
              <a:rPr lang="cs-CZ" sz="2800" b="1" dirty="0" smtClean="0">
                <a:solidFill>
                  <a:srgbClr val="008000"/>
                </a:solidFill>
              </a:rPr>
              <a:t>V nejrůznějších lidských činnostech se vyskytovala i v minulosti potřeba kratších časových jednotek, než je den.</a:t>
            </a:r>
          </a:p>
          <a:p>
            <a:pPr>
              <a:buFont typeface="Wingdings" pitchFamily="2" charset="2"/>
              <a:buChar char="q"/>
            </a:pPr>
            <a:r>
              <a:rPr lang="cs-CZ" sz="2800" b="1" dirty="0" smtClean="0">
                <a:solidFill>
                  <a:srgbClr val="008000"/>
                </a:solidFill>
              </a:rPr>
              <a:t>Postupným dělením dne tak vznikly hodiny, minuty a sekundy.</a:t>
            </a:r>
          </a:p>
          <a:p>
            <a:pPr>
              <a:buFont typeface="Wingdings" pitchFamily="2" charset="2"/>
              <a:buChar char="q"/>
            </a:pPr>
            <a:r>
              <a:rPr lang="cs-CZ" sz="2800" b="1" dirty="0" smtClean="0">
                <a:solidFill>
                  <a:srgbClr val="008000"/>
                </a:solidFill>
              </a:rPr>
              <a:t>Toto dělení, jehož základem jsou čísla 12             a 60, má původ ve staré Sumerské říši tisíce let před naším letopočtem.</a:t>
            </a:r>
            <a:endParaRPr lang="cs-CZ" sz="2800" b="1" dirty="0">
              <a:solidFill>
                <a:srgbClr val="008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2971792" cy="868346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008000"/>
                </a:solidFill>
                <a:effectLst/>
              </a:rPr>
              <a:t>Historie:</a:t>
            </a:r>
            <a:endParaRPr lang="cs-CZ" sz="3200" dirty="0">
              <a:solidFill>
                <a:srgbClr val="008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cs-CZ" sz="3200" b="1" dirty="0" smtClean="0">
                <a:solidFill>
                  <a:srgbClr val="000099"/>
                </a:solidFill>
              </a:rPr>
              <a:t>Značka: t</a:t>
            </a:r>
          </a:p>
          <a:p>
            <a:pPr>
              <a:buFont typeface="Wingdings" pitchFamily="2" charset="2"/>
              <a:buChar char="q"/>
            </a:pPr>
            <a:r>
              <a:rPr lang="cs-CZ" sz="3200" b="1" dirty="0" smtClean="0">
                <a:solidFill>
                  <a:srgbClr val="000099"/>
                </a:solidFill>
              </a:rPr>
              <a:t>Základní jednotka: sekunda </a:t>
            </a:r>
            <a:r>
              <a:rPr lang="en-US" sz="3200" b="1" dirty="0" smtClean="0">
                <a:solidFill>
                  <a:srgbClr val="000099"/>
                </a:solidFill>
              </a:rPr>
              <a:t>[</a:t>
            </a:r>
            <a:r>
              <a:rPr lang="cs-CZ" sz="3200" b="1" dirty="0" smtClean="0">
                <a:solidFill>
                  <a:srgbClr val="000099"/>
                </a:solidFill>
              </a:rPr>
              <a:t>s</a:t>
            </a:r>
            <a:r>
              <a:rPr lang="en-US" sz="3200" b="1" dirty="0" smtClean="0">
                <a:solidFill>
                  <a:srgbClr val="000099"/>
                </a:solidFill>
              </a:rPr>
              <a:t>]</a:t>
            </a:r>
            <a:endParaRPr lang="cs-CZ" sz="3200" b="1" dirty="0" smtClean="0">
              <a:solidFill>
                <a:srgbClr val="000099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cs-CZ" sz="3200" b="1" dirty="0" smtClean="0">
                <a:solidFill>
                  <a:srgbClr val="000099"/>
                </a:solidFill>
              </a:rPr>
              <a:t>(sekunda je stanovena pomocí velmi pravidelného vlnění, které vychází               z atomů)</a:t>
            </a:r>
          </a:p>
          <a:p>
            <a:pPr>
              <a:buFont typeface="Wingdings" pitchFamily="2" charset="2"/>
              <a:buChar char="q"/>
            </a:pPr>
            <a:r>
              <a:rPr lang="cs-CZ" sz="3200" b="1" dirty="0" smtClean="0">
                <a:solidFill>
                  <a:srgbClr val="000099"/>
                </a:solidFill>
              </a:rPr>
              <a:t>Ze sekundy se odvozují delší jednotky času: minuta, hodina, den.</a:t>
            </a:r>
          </a:p>
          <a:p>
            <a:pPr>
              <a:buFont typeface="Wingdings" pitchFamily="2" charset="2"/>
              <a:buChar char="q"/>
            </a:pPr>
            <a:r>
              <a:rPr lang="cs-CZ" sz="3200" b="1" dirty="0" smtClean="0">
                <a:solidFill>
                  <a:srgbClr val="000099"/>
                </a:solidFill>
              </a:rPr>
              <a:t>Krátké doby se měří v milisekundách.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15064" cy="868346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00FF"/>
                </a:solidFill>
                <a:effectLst/>
              </a:rPr>
              <a:t>ČAS-základní </a:t>
            </a:r>
            <a:r>
              <a:rPr lang="cs-CZ" sz="2800" dirty="0" smtClean="0">
                <a:solidFill>
                  <a:srgbClr val="0000FF"/>
                </a:solidFill>
                <a:effectLst/>
              </a:rPr>
              <a:t>fyzikální veličina</a:t>
            </a:r>
            <a:endParaRPr lang="cs-CZ" sz="2800" dirty="0">
              <a:solidFill>
                <a:srgbClr val="0000F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29114" cy="939784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FF0000"/>
                </a:solidFill>
                <a:effectLst/>
              </a:rPr>
              <a:t>Tabulka jednotek času:</a:t>
            </a:r>
            <a:endParaRPr lang="cs-CZ" sz="2800" dirty="0">
              <a:solidFill>
                <a:srgbClr val="FF0000"/>
              </a:solidFill>
              <a:effectLst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714348" y="1397000"/>
          <a:ext cx="7929618" cy="43992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57454"/>
                <a:gridCol w="1500198"/>
                <a:gridCol w="4071966"/>
              </a:tblGrid>
              <a:tr h="863603"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jednotka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značka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převody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63603"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den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1 d=24 h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63603"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hodina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1 h=60 </a:t>
                      </a:r>
                      <a:r>
                        <a:rPr lang="cs-CZ" sz="2800" b="1" baseline="0" dirty="0" smtClean="0">
                          <a:solidFill>
                            <a:schemeClr val="tx1"/>
                          </a:solidFill>
                        </a:rPr>
                        <a:t>min=3 600 s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63603"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minuta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1 min=60 s</a:t>
                      </a:r>
                    </a:p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1 min=1/60 h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63603"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milisekunda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ms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1 ms=0,001</a:t>
                      </a:r>
                      <a:r>
                        <a:rPr lang="cs-CZ" sz="2800" b="1" baseline="0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23342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cs-CZ" sz="3200" b="1" u="sng" dirty="0" smtClean="0">
                <a:solidFill>
                  <a:srgbClr val="CC00CC"/>
                </a:solidFill>
              </a:rPr>
              <a:t>Kalendářní měsíc a rok </a:t>
            </a:r>
            <a:r>
              <a:rPr lang="cs-CZ" sz="3200" b="1" dirty="0" smtClean="0">
                <a:solidFill>
                  <a:srgbClr val="CC00CC"/>
                </a:solidFill>
              </a:rPr>
              <a:t>nejsou jednotky času, protože jejich doba je RŮZNÁ (měsíce mají 28,29, 30 nebo 31 dnů, rok má 365 nebo 366 dnů)</a:t>
            </a:r>
            <a:endParaRPr lang="cs-CZ" sz="3200" b="1" dirty="0">
              <a:solidFill>
                <a:srgbClr val="CC00CC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43494" cy="11430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990099"/>
                </a:solidFill>
                <a:effectLst/>
              </a:rPr>
              <a:t>Kalendářní měsíc a rok:</a:t>
            </a:r>
            <a:endParaRPr lang="cs-CZ" sz="3200" dirty="0">
              <a:solidFill>
                <a:srgbClr val="990099"/>
              </a:solidFill>
              <a:effectLst/>
            </a:endParaRPr>
          </a:p>
        </p:txBody>
      </p:sp>
      <p:pic>
        <p:nvPicPr>
          <p:cNvPr id="4" name="Obrázek 3" descr="max_1339867214-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3929066"/>
            <a:ext cx="3810000" cy="2647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390048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>
                <a:solidFill>
                  <a:srgbClr val="000066"/>
                </a:solidFill>
              </a:rPr>
              <a:t>2 min=         (s)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000066"/>
                </a:solidFill>
              </a:rPr>
              <a:t>150 min=     (h)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000066"/>
                </a:solidFill>
              </a:rPr>
              <a:t>105 s=         (min)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000066"/>
                </a:solidFill>
              </a:rPr>
              <a:t>495 min=     (h)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000066"/>
                </a:solidFill>
              </a:rPr>
              <a:t>4,5 min=      (s)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000066"/>
                </a:solidFill>
              </a:rPr>
              <a:t>5 400 s=       (h)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000066"/>
                </a:solidFill>
              </a:rPr>
              <a:t>1,25 h=        (min)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000066"/>
                </a:solidFill>
              </a:rPr>
              <a:t>900 s=          (min)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000066"/>
                </a:solidFill>
              </a:rPr>
              <a:t>3 h 15 min=   (h)</a:t>
            </a:r>
          </a:p>
          <a:p>
            <a:pPr>
              <a:buNone/>
            </a:pPr>
            <a:endParaRPr lang="cs-CZ" sz="2800" b="1" dirty="0">
              <a:solidFill>
                <a:srgbClr val="000066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725470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000099"/>
                </a:solidFill>
                <a:effectLst/>
              </a:rPr>
              <a:t>1. Vyjádřete v určených jednotkách:</a:t>
            </a:r>
            <a:endParaRPr lang="cs-CZ" sz="2800" dirty="0">
              <a:solidFill>
                <a:srgbClr val="000099"/>
              </a:solidFill>
              <a:effectLst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214810" y="928670"/>
            <a:ext cx="2928958" cy="5143536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ŘEŠENÍ: </a:t>
            </a: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120 s</a:t>
            </a: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2,5 h</a:t>
            </a: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1,75 min</a:t>
            </a: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8,25 h</a:t>
            </a: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270 s</a:t>
            </a: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1,5 h</a:t>
            </a: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75 min</a:t>
            </a: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15 min</a:t>
            </a: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3,25 h</a:t>
            </a:r>
            <a:endParaRPr lang="cs-CZ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204309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>
                <a:solidFill>
                  <a:srgbClr val="FF0066"/>
                </a:solidFill>
              </a:rPr>
              <a:t>31 dní</a:t>
            </a:r>
          </a:p>
          <a:p>
            <a:pPr>
              <a:buNone/>
            </a:pPr>
            <a:endParaRPr lang="cs-CZ" sz="32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32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3200" b="1" dirty="0" smtClean="0">
              <a:solidFill>
                <a:srgbClr val="FF0066"/>
              </a:solidFill>
            </a:endParaRPr>
          </a:p>
          <a:p>
            <a:pPr>
              <a:buNone/>
            </a:pPr>
            <a:r>
              <a:rPr lang="cs-CZ" sz="3200" b="1" dirty="0" smtClean="0">
                <a:solidFill>
                  <a:srgbClr val="FF0066"/>
                </a:solidFill>
              </a:rPr>
              <a:t>30 dní</a:t>
            </a:r>
            <a:endParaRPr lang="cs-CZ" sz="3200" b="1" dirty="0">
              <a:solidFill>
                <a:srgbClr val="FF0066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660033"/>
                </a:solidFill>
                <a:effectLst/>
              </a:rPr>
              <a:t>2. K počtu dní přiřaďte měsíce roku:</a:t>
            </a:r>
            <a:endParaRPr lang="cs-CZ" sz="2800" dirty="0">
              <a:solidFill>
                <a:srgbClr val="660033"/>
              </a:solidFill>
              <a:effectLst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2786050" y="1500174"/>
            <a:ext cx="5786478" cy="1928826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660033"/>
                </a:solidFill>
              </a:rPr>
              <a:t>leden, březen, květen, červenec, srpen, říjen, prosinec</a:t>
            </a:r>
            <a:endParaRPr lang="cs-CZ" sz="2800" b="1" dirty="0">
              <a:solidFill>
                <a:srgbClr val="660033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857488" y="4071942"/>
            <a:ext cx="5786478" cy="1928826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660033"/>
                </a:solidFill>
              </a:rPr>
              <a:t>duben, červen, září, listopad</a:t>
            </a:r>
            <a:endParaRPr lang="cs-CZ" sz="28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6615130" cy="21619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>
                <a:solidFill>
                  <a:srgbClr val="FF0000"/>
                </a:solidFill>
              </a:rPr>
              <a:t>Správná odpověď:</a:t>
            </a:r>
          </a:p>
          <a:p>
            <a:pPr>
              <a:buNone/>
            </a:pPr>
            <a:r>
              <a:rPr lang="cs-CZ" sz="3200" b="1" dirty="0" smtClean="0">
                <a:solidFill>
                  <a:srgbClr val="FF0000"/>
                </a:solidFill>
              </a:rPr>
              <a:t>28 dní (nepřestupný rok)</a:t>
            </a:r>
          </a:p>
          <a:p>
            <a:pPr>
              <a:buNone/>
            </a:pPr>
            <a:r>
              <a:rPr lang="cs-CZ" sz="3200" b="1" dirty="0" smtClean="0">
                <a:solidFill>
                  <a:srgbClr val="FF0000"/>
                </a:solidFill>
              </a:rPr>
              <a:t>29 dní (přestupný rok)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43560" cy="11430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8000"/>
                </a:solidFill>
                <a:effectLst/>
              </a:rPr>
              <a:t>3. Kolik dní má únor? </a:t>
            </a:r>
            <a:endParaRPr lang="cs-CZ" sz="3600" dirty="0">
              <a:solidFill>
                <a:srgbClr val="008000"/>
              </a:solidFill>
              <a:effectLst/>
            </a:endParaRPr>
          </a:p>
        </p:txBody>
      </p:sp>
      <p:pic>
        <p:nvPicPr>
          <p:cNvPr id="4" name="Obrázek 3" descr="1248986_crocus_-1x2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3306" y="3356030"/>
            <a:ext cx="4857784" cy="32558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11420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rgbClr val="0033CC"/>
                </a:solidFill>
                <a:effectLst/>
              </a:rPr>
              <a:t>4. Jana našla v jízdním řádu, že rychlík vyjíždí z Plzně v 6 h 34 minuty. Příjezd              do Prahy je v 8 h 9 minut.</a:t>
            </a:r>
            <a:br>
              <a:rPr lang="cs-CZ" sz="3200" dirty="0" smtClean="0">
                <a:solidFill>
                  <a:srgbClr val="0033CC"/>
                </a:solidFill>
                <a:effectLst/>
              </a:rPr>
            </a:br>
            <a:r>
              <a:rPr lang="cs-CZ" sz="3200" dirty="0" smtClean="0">
                <a:solidFill>
                  <a:srgbClr val="0033CC"/>
                </a:solidFill>
                <a:effectLst/>
              </a:rPr>
              <a:t>Jak dlouho trvá cesta rychlíkem?</a:t>
            </a:r>
            <a:br>
              <a:rPr lang="cs-CZ" sz="3200" dirty="0" smtClean="0">
                <a:solidFill>
                  <a:srgbClr val="0033CC"/>
                </a:solidFill>
                <a:effectLst/>
              </a:rPr>
            </a:br>
            <a:r>
              <a:rPr lang="cs-CZ" sz="3200" u="sng" dirty="0" smtClean="0">
                <a:solidFill>
                  <a:srgbClr val="0033CC"/>
                </a:solidFill>
                <a:effectLst/>
              </a:rPr>
              <a:t>Vyberte správnou odpověď:</a:t>
            </a:r>
            <a:endParaRPr lang="cs-CZ" sz="3200" u="sng" dirty="0">
              <a:solidFill>
                <a:srgbClr val="0033CC"/>
              </a:solidFill>
              <a:effectLst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285720" y="3071810"/>
            <a:ext cx="3071834" cy="1143008"/>
          </a:xfrm>
          <a:prstGeom prst="round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1 h 30 minut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5000628" y="2714620"/>
            <a:ext cx="3071834" cy="1143008"/>
          </a:xfrm>
          <a:prstGeom prst="round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1 h 25 minut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928662" y="4714884"/>
            <a:ext cx="3071834" cy="1143008"/>
          </a:xfrm>
          <a:prstGeom prst="round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1 h 35 minut</a:t>
            </a:r>
            <a:endParaRPr lang="cs-CZ" sz="3200" b="1" dirty="0">
              <a:solidFill>
                <a:srgbClr val="FF0000"/>
              </a:solidFill>
            </a:endParaRPr>
          </a:p>
        </p:txBody>
      </p:sp>
      <p:pic>
        <p:nvPicPr>
          <p:cNvPr id="7" name="Obrázek 6" descr="ABC2b7f92_vla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4143380"/>
            <a:ext cx="3349328" cy="2271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211</TotalTime>
  <Words>653</Words>
  <Application>Microsoft Office PowerPoint</Application>
  <PresentationFormat>Předvádění na obrazovce (4:3)</PresentationFormat>
  <Paragraphs>105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</vt:lpstr>
      <vt:lpstr>Arial Black</vt:lpstr>
      <vt:lpstr>Lucida Sans Unicode</vt:lpstr>
      <vt:lpstr>Verdana</vt:lpstr>
      <vt:lpstr>Wingdings</vt:lpstr>
      <vt:lpstr>Wingdings 2</vt:lpstr>
      <vt:lpstr>Wingdings 3</vt:lpstr>
      <vt:lpstr>Shluk</vt:lpstr>
      <vt:lpstr>Den, měsíc, rok</vt:lpstr>
      <vt:lpstr>Historie:</vt:lpstr>
      <vt:lpstr>ČAS-základní fyzikální veličina</vt:lpstr>
      <vt:lpstr>Tabulka jednotek času:</vt:lpstr>
      <vt:lpstr>Kalendářní měsíc a rok:</vt:lpstr>
      <vt:lpstr>1. Vyjádřete v určených jednotkách:</vt:lpstr>
      <vt:lpstr>2. K počtu dní přiřaďte měsíce roku:</vt:lpstr>
      <vt:lpstr>3. Kolik dní má únor? </vt:lpstr>
      <vt:lpstr>4. Jana našla v jízdním řádu, že rychlík vyjíždí z Plzně v 6 h 34 minuty. Příjezd              do Prahy je v 8 h 9 minut. Jak dlouho trvá cesta rychlíkem? Vyberte správnou odpověď:</vt:lpstr>
      <vt:lpstr>5. Co je více?  Doplňte znaménka rovnosti či nerovnosti:</vt:lpstr>
      <vt:lpstr>6. Vítěz maratónského běhu proběhl trať za 2 h 12 min 11s. O kolik horší čas měl závodník s časem 2 h 17 min 9s? Úlohu vyřešte a vyberte správnou odpověď:</vt:lpstr>
      <vt:lpstr>7. Úloha : Najděte na internetu, odkdy se používá současný (gregoriánský) kalendář.  Jaký kalendář se používal předtím? Používají se ve světě ještě jiné kalendáře?</vt:lpstr>
      <vt:lpstr>8. Jízda lanovkou z Pece pod Sněžkou na vrchol Sněžky trvá 0,5 h. V kolik hodin budeš na Sněžce, jestliže z Pece vyjedeš v 10 h 48 min? </vt:lpstr>
      <vt:lpstr>9. Petr odešel ze školy ve 12 h 55 min. Normálně trvá Petrovi cesta ze školy domů čtvrt hodiny, ale tentokrát se ještě 25 min zdržel s kamarádem. Kdy přišel domů?</vt:lpstr>
      <vt:lpstr>10.  Kamión přijel do Prahy v 18 h 14 min 50 s. Cesta trvala 5 h 17 min 20 s. V kolik hodin kamión vyjel?</vt:lpstr>
    </vt:vector>
  </TitlesOfParts>
  <Company>Franc-omitky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Radlena</dc:creator>
  <cp:lastModifiedBy>Josef Hadrava</cp:lastModifiedBy>
  <cp:revision>20</cp:revision>
  <dcterms:created xsi:type="dcterms:W3CDTF">2013-01-14T19:26:28Z</dcterms:created>
  <dcterms:modified xsi:type="dcterms:W3CDTF">2020-03-31T08:06:13Z</dcterms:modified>
</cp:coreProperties>
</file>