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1" r:id="rId6"/>
    <p:sldId id="264" r:id="rId7"/>
    <p:sldId id="262" r:id="rId8"/>
    <p:sldId id="265" r:id="rId9"/>
    <p:sldId id="270" r:id="rId10"/>
    <p:sldId id="266" r:id="rId11"/>
    <p:sldId id="269" r:id="rId12"/>
    <p:sldId id="267" r:id="rId13"/>
    <p:sldId id="271" r:id="rId14"/>
    <p:sldId id="272" r:id="rId15"/>
    <p:sldId id="26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08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985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915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7187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9697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8441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60670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818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3437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6231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082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2640-7A3C-4E1C-A85D-1F97DBE88A00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A15A7-A0FD-4A5D-BAE7-274E134739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827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office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7644" y="2294292"/>
            <a:ext cx="6264696" cy="17385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764" y="710116"/>
            <a:ext cx="3767138" cy="13287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TextovéPole 5"/>
          <p:cNvSpPr txBox="1"/>
          <p:nvPr/>
        </p:nvSpPr>
        <p:spPr>
          <a:xfrm>
            <a:off x="1007604" y="4670556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Název DUM:  </a:t>
            </a:r>
            <a:r>
              <a:rPr lang="cs-CZ" dirty="0" smtClean="0"/>
              <a:t>VY_32_INOVACE_V_2_16_Desetinná čísla </a:t>
            </a:r>
            <a:r>
              <a:rPr lang="cs-CZ" dirty="0"/>
              <a:t>1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Šablona číslo:    </a:t>
            </a:r>
            <a:r>
              <a:rPr lang="cs-CZ" dirty="0" smtClean="0"/>
              <a:t>V </a:t>
            </a:r>
            <a:r>
              <a:rPr lang="cs-CZ" b="1" dirty="0" smtClean="0"/>
              <a:t>         Sada číslo:     </a:t>
            </a:r>
            <a:r>
              <a:rPr lang="cs-CZ" dirty="0" smtClean="0"/>
              <a:t>2 </a:t>
            </a:r>
            <a:r>
              <a:rPr lang="cs-CZ" b="1" dirty="0" smtClean="0"/>
              <a:t>          Pořadové číslo DUM:   </a:t>
            </a:r>
            <a:r>
              <a:rPr lang="cs-CZ" dirty="0" smtClean="0"/>
              <a:t>16</a:t>
            </a:r>
          </a:p>
          <a:p>
            <a:endParaRPr lang="cs-CZ" b="1" dirty="0" smtClean="0"/>
          </a:p>
          <a:p>
            <a:r>
              <a:rPr lang="cs-CZ" b="1" dirty="0" smtClean="0"/>
              <a:t>Autor: </a:t>
            </a:r>
            <a:r>
              <a:rPr lang="cs-CZ" dirty="0" smtClean="0"/>
              <a:t>Mgr. Romana Zikmundová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911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426" y="6231517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0,1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3216" y="1787279"/>
            <a:ext cx="372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nula celá šest desetin      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286" y="400964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2,5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426" y="4708085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1,8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46472" y="3283849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1,5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427" y="329224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7,3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40877" y="1787279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5,2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6286" y="544522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6,4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40877" y="2514728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3,1</a:t>
            </a:r>
            <a:endParaRPr lang="cs-CZ" sz="28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7430" y="1777335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0,6</a:t>
            </a:r>
            <a:endParaRPr lang="cs-CZ" sz="28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7429" y="2514648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4,1</a:t>
            </a:r>
            <a:endParaRPr lang="cs-CZ" sz="2800" b="1" dirty="0"/>
          </a:p>
        </p:txBody>
      </p:sp>
      <p:sp>
        <p:nvSpPr>
          <p:cNvPr id="15" name="Vlna 14"/>
          <p:cNvSpPr/>
          <p:nvPr/>
        </p:nvSpPr>
        <p:spPr>
          <a:xfrm>
            <a:off x="202335" y="232551"/>
            <a:ext cx="8788816" cy="1490464"/>
          </a:xfrm>
          <a:prstGeom prst="wave">
            <a:avLst>
              <a:gd name="adj1" fmla="val 12500"/>
              <a:gd name="adj2" fmla="val 110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Na prvním místě vpravo za desetinnou čárkou jsou DESETINY.</a:t>
            </a:r>
            <a:endParaRPr lang="cs-CZ" sz="28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63216" y="2504516"/>
            <a:ext cx="3722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čtyři celé jedna desetina</a:t>
            </a:r>
            <a:endParaRPr lang="cs-CZ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269854" y="1796523"/>
            <a:ext cx="3797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pět celých dvě desetiny   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63215" y="3292242"/>
            <a:ext cx="3722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sedm celých tři desetiny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63216" y="4009644"/>
            <a:ext cx="372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dvě celé pět desetin       </a:t>
            </a:r>
            <a:endParaRPr lang="cs-CZ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63214" y="4692513"/>
            <a:ext cx="3722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jedna celá osm desetin  </a:t>
            </a:r>
            <a:endParaRPr lang="cs-CZ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71773" y="6237312"/>
            <a:ext cx="3799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nula celá jedna desetina 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58918" y="5448232"/>
            <a:ext cx="381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šest celých čtyři desetiny</a:t>
            </a:r>
            <a:endParaRPr lang="cs-CZ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281570" y="2479574"/>
            <a:ext cx="3799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tři celé jedna desetina </a:t>
            </a:r>
            <a:endParaRPr lang="cs-CZ" sz="28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281569" y="3292242"/>
            <a:ext cx="3799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jedna celá pět desetin </a:t>
            </a:r>
            <a:endParaRPr lang="cs-CZ" sz="28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660327" y="4015324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9,6</a:t>
            </a:r>
            <a:endParaRPr lang="cs-CZ" sz="28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60327" y="4708085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5,5</a:t>
            </a:r>
            <a:endParaRPr lang="cs-CZ" sz="28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267653" y="4015324"/>
            <a:ext cx="3799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devět celých šest desetin </a:t>
            </a:r>
            <a:endParaRPr lang="cs-CZ" sz="28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242425" y="4708085"/>
            <a:ext cx="3799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pět celých pět desetin </a:t>
            </a:r>
            <a:endParaRPr lang="cs-CZ" sz="2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660327" y="5445224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0,8</a:t>
            </a:r>
            <a:endParaRPr lang="cs-CZ" sz="28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660327" y="6231517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2,3</a:t>
            </a:r>
            <a:endParaRPr lang="cs-CZ" sz="28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242425" y="5445224"/>
            <a:ext cx="3799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nula celá osm desetin </a:t>
            </a:r>
            <a:endParaRPr lang="cs-CZ" sz="28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255937" y="6231517"/>
            <a:ext cx="3799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dvě celé tři desetiny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77971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426" y="6231517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3,17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770385" y="1787279"/>
            <a:ext cx="372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nula celá jedna setina      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286" y="4009644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2,56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426" y="4708085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1,92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427" y="3292242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7,31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6286" y="5445224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6,84</a:t>
            </a:r>
            <a:endParaRPr lang="cs-CZ" sz="28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7430" y="1777335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0,01</a:t>
            </a:r>
            <a:endParaRPr lang="cs-CZ" sz="28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7429" y="2514648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4,25</a:t>
            </a:r>
            <a:endParaRPr lang="cs-CZ" sz="2800" b="1" dirty="0"/>
          </a:p>
        </p:txBody>
      </p:sp>
      <p:sp>
        <p:nvSpPr>
          <p:cNvPr id="15" name="Vlna 14"/>
          <p:cNvSpPr/>
          <p:nvPr/>
        </p:nvSpPr>
        <p:spPr>
          <a:xfrm>
            <a:off x="202335" y="232551"/>
            <a:ext cx="8788816" cy="1490464"/>
          </a:xfrm>
          <a:prstGeom prst="wave">
            <a:avLst>
              <a:gd name="adj1" fmla="val 12500"/>
              <a:gd name="adj2" fmla="val 110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Na druhém místě vpravo za desetinnou čárkou jsou SETINY.</a:t>
            </a:r>
            <a:endParaRPr lang="cs-CZ" sz="28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70384" y="2514648"/>
            <a:ext cx="3902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čtyři celé dvacet pět setin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70384" y="3292242"/>
            <a:ext cx="4809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sedm celých třicet jedna setin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70384" y="4009644"/>
            <a:ext cx="4161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dvě celé padesát šest setin       </a:t>
            </a:r>
            <a:endParaRPr lang="cs-CZ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70385" y="4692513"/>
            <a:ext cx="473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jedna celá devadesát dva setin  </a:t>
            </a:r>
            <a:endParaRPr lang="cs-CZ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78947" y="6237312"/>
            <a:ext cx="3505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tři celé sedmnáct setin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70384" y="5448232"/>
            <a:ext cx="4809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šest celých osmdesát čtyři setin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5728" b="93079" l="6188" r="96008">
                        <a14:foregroundMark x1="26148" y1="56325" x2="38523" y2="63246"/>
                        <a14:foregroundMark x1="37525" y1="70883" x2="47505" y2="70883"/>
                        <a14:foregroundMark x1="81637" y1="30310" x2="84830" y2="74702"/>
                        <a14:foregroundMark x1="28144" y1="14558" x2="29940" y2="11695"/>
                        <a14:foregroundMark x1="46707" y1="12888" x2="52096" y2="10740"/>
                        <a14:foregroundMark x1="55289" y1="13842" x2="55289" y2="13842"/>
                        <a14:foregroundMark x1="84232" y1="62291" x2="59281" y2="572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76258"/>
            <a:ext cx="305435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160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2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3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4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6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9" grpId="0"/>
      <p:bldP spid="13" grpId="0"/>
      <p:bldP spid="14" grpId="0"/>
      <p:bldP spid="15" grpId="0" animBg="1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ný popisek 6"/>
          <p:cNvSpPr/>
          <p:nvPr/>
        </p:nvSpPr>
        <p:spPr>
          <a:xfrm>
            <a:off x="3037914" y="1225768"/>
            <a:ext cx="5710550" cy="1122339"/>
          </a:xfrm>
          <a:prstGeom prst="wedgeEllipseCallout">
            <a:avLst>
              <a:gd name="adj1" fmla="val -39493"/>
              <a:gd name="adj2" fmla="val 17115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Zapiš desetinná čísla.</a:t>
            </a:r>
            <a:endParaRPr lang="cs-CZ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5074"/>
            <a:ext cx="3531599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0222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5716836"/>
              </p:ext>
            </p:extLst>
          </p:nvPr>
        </p:nvGraphicFramePr>
        <p:xfrm>
          <a:off x="251520" y="188640"/>
          <a:ext cx="8640960" cy="640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320480"/>
              </a:tblGrid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nula celá čtyři desetiny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patnáct celých padesát pět setin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dvě celé osm desetin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dvacet jedna celých tři desetiny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pět celých dvacet</a:t>
                      </a:r>
                      <a:r>
                        <a:rPr lang="cs-CZ" b="1" baseline="0" dirty="0" smtClean="0"/>
                        <a:t> dva 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jedenáct celých dvě setiny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čtyři celé devět</a:t>
                      </a:r>
                      <a:r>
                        <a:rPr lang="cs-CZ" b="1" baseline="0" dirty="0" smtClean="0"/>
                        <a:t> desetin         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třicet dva celých sedm</a:t>
                      </a:r>
                      <a:r>
                        <a:rPr lang="cs-CZ" b="1" baseline="0" dirty="0" smtClean="0"/>
                        <a:t> desetin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nula celá sedm</a:t>
                      </a:r>
                      <a:r>
                        <a:rPr lang="cs-CZ" b="1" baseline="0" dirty="0" smtClean="0"/>
                        <a:t> 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devatenáct celých čtyři desetiny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šest celých čtrnáct 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čtyřicet šest celých osm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dirty="0" smtClean="0"/>
                        <a:t>desetin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jedna celá pět desetin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dvanáct celých jedna setina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tři celé šest desetin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padesát celých</a:t>
                      </a:r>
                      <a:r>
                        <a:rPr lang="cs-CZ" b="1" baseline="0" dirty="0" smtClean="0"/>
                        <a:t> čtyři desetiny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sedm celých padesát jedna 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třináct</a:t>
                      </a:r>
                      <a:r>
                        <a:rPr lang="cs-CZ" b="1" baseline="0" dirty="0" smtClean="0"/>
                        <a:t> celých devadesát tři setin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osm celých dvě</a:t>
                      </a:r>
                      <a:r>
                        <a:rPr lang="cs-CZ" b="1" baseline="0" dirty="0" smtClean="0"/>
                        <a:t> setiny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šedesát jedna celých pět desetin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jedna celá tři desetiny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sedmnáct celých šest setin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dvě celé</a:t>
                      </a:r>
                      <a:r>
                        <a:rPr lang="cs-CZ" b="1" baseline="0" dirty="0" smtClean="0"/>
                        <a:t> devět desetin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sedmdesát</a:t>
                      </a:r>
                      <a:r>
                        <a:rPr lang="cs-CZ" b="1" baseline="0" dirty="0" smtClean="0"/>
                        <a:t> celých třináct setin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nula celá sedmdesát</a:t>
                      </a:r>
                      <a:r>
                        <a:rPr lang="cs-CZ" b="1" baseline="0" dirty="0" smtClean="0"/>
                        <a:t> sedm 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sedmnáct celých dvacet čtyři setin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čtyři celé jedna desetina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dvacet osm celých jedna desetina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šest celých padesát osm setin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třicet</a:t>
                      </a:r>
                      <a:r>
                        <a:rPr lang="cs-CZ" b="1" baseline="0" dirty="0" smtClean="0"/>
                        <a:t> dva celých sedm desetin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nula</a:t>
                      </a:r>
                      <a:r>
                        <a:rPr lang="cs-CZ" b="1" baseline="0" dirty="0" smtClean="0"/>
                        <a:t> celá jedna setina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čtrnáct celých pět setin</a:t>
                      </a:r>
                      <a:endParaRPr lang="cs-CZ" b="1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848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1559984"/>
              </p:ext>
            </p:extLst>
          </p:nvPr>
        </p:nvGraphicFramePr>
        <p:xfrm>
          <a:off x="251520" y="188640"/>
          <a:ext cx="8640960" cy="640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320480"/>
              </a:tblGrid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nula celá čtyři desetiny                             0,4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patnáct celých padesát pět setin          15,55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dvě celé osm desetin                                2,8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dvacet jedna celých tři desetiny            21,3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pět celých dvacet</a:t>
                      </a:r>
                      <a:r>
                        <a:rPr lang="cs-CZ" b="1" baseline="0" dirty="0" smtClean="0"/>
                        <a:t> dva setin                      5,22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jedenáct celých dvě setiny                     11,02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čtyři celé devět</a:t>
                      </a:r>
                      <a:r>
                        <a:rPr lang="cs-CZ" b="1" baseline="0" dirty="0" smtClean="0"/>
                        <a:t> desetin                             4,9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třicet dva celých sedm</a:t>
                      </a:r>
                      <a:r>
                        <a:rPr lang="cs-CZ" b="1" baseline="0" dirty="0" smtClean="0"/>
                        <a:t> desetin              32,7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nula celá sedm</a:t>
                      </a:r>
                      <a:r>
                        <a:rPr lang="cs-CZ" b="1" baseline="0" dirty="0" smtClean="0"/>
                        <a:t> setin                                  0,07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devatenáct celých čtyři desetiny           19,4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šest celých čtrnáct setin                          </a:t>
                      </a:r>
                      <a:r>
                        <a:rPr lang="cs-CZ" b="1" baseline="0" dirty="0" smtClean="0"/>
                        <a:t>  </a:t>
                      </a:r>
                      <a:r>
                        <a:rPr lang="cs-CZ" b="1" dirty="0" smtClean="0"/>
                        <a:t>6,14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čtyřicet šest celých osm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dirty="0" smtClean="0"/>
                        <a:t>desetin            46,8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jedna celá pět desetin                              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dirty="0" smtClean="0"/>
                        <a:t>1,5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dvanáct celých jedna setina                   12,01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tři celé šest desetin                                    3,6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padesát celých</a:t>
                      </a:r>
                      <a:r>
                        <a:rPr lang="cs-CZ" b="1" baseline="0" dirty="0" smtClean="0"/>
                        <a:t> čtyři desetiny                 50,4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sedm celých padesát jedna setin       </a:t>
                      </a:r>
                      <a:r>
                        <a:rPr lang="cs-CZ" b="1" baseline="0" dirty="0" smtClean="0"/>
                        <a:t>     </a:t>
                      </a:r>
                      <a:r>
                        <a:rPr lang="cs-CZ" b="1" dirty="0" smtClean="0"/>
                        <a:t>7,51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třináct</a:t>
                      </a:r>
                      <a:r>
                        <a:rPr lang="cs-CZ" b="1" baseline="0" dirty="0" smtClean="0"/>
                        <a:t> celých devadesát tři setin          13,93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osm celých dvě</a:t>
                      </a:r>
                      <a:r>
                        <a:rPr lang="cs-CZ" b="1" baseline="0" dirty="0" smtClean="0"/>
                        <a:t> setiny                                8,02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šedesát jedna celých pět desetin          61,5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jedna celá tři desetiny                               1,3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sedmnáct celých šest setin                     17,06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dvě celé</a:t>
                      </a:r>
                      <a:r>
                        <a:rPr lang="cs-CZ" b="1" baseline="0" dirty="0" smtClean="0"/>
                        <a:t> devět desetin                               2,9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sedmdesát</a:t>
                      </a:r>
                      <a:r>
                        <a:rPr lang="cs-CZ" b="1" baseline="0" dirty="0" smtClean="0"/>
                        <a:t> celých třináct setin              70,13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nula celá sedmdesát</a:t>
                      </a:r>
                      <a:r>
                        <a:rPr lang="cs-CZ" b="1" baseline="0" dirty="0" smtClean="0"/>
                        <a:t> sedm setin             0,77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sedmnáct celých dvacet čtyři setin       17,24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čtyři celé jedna desetina                           4,1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dvacet osm celých jedna desetina        28,1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šest celých padesát osm setin                  6,58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třicet</a:t>
                      </a:r>
                      <a:r>
                        <a:rPr lang="cs-CZ" b="1" baseline="0" dirty="0" smtClean="0"/>
                        <a:t> dva celých sedm desetin              32,7</a:t>
                      </a:r>
                      <a:endParaRPr lang="cs-CZ" b="1" dirty="0"/>
                    </a:p>
                  </a:txBody>
                  <a:tcPr anchor="b"/>
                </a:tc>
              </a:tr>
              <a:tr h="40054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nula</a:t>
                      </a:r>
                      <a:r>
                        <a:rPr lang="cs-CZ" b="1" baseline="0" dirty="0" smtClean="0"/>
                        <a:t> celá jedna setina                                0,01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čtrnáct celých pět setin                           14,05</a:t>
                      </a:r>
                      <a:endParaRPr lang="cs-CZ" b="1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557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Čerpáno z otevřené galerie Microsoft Office </a:t>
            </a:r>
            <a:r>
              <a:rPr lang="cs-CZ" sz="2800" b="1" u="sng" dirty="0" smtClean="0">
                <a:hlinkClick r:id="rId2"/>
              </a:rPr>
              <a:t>www.microsoft.office.com</a:t>
            </a:r>
            <a:endParaRPr lang="cs-CZ" sz="2800" dirty="0" smtClean="0"/>
          </a:p>
          <a:p>
            <a:pPr marL="0" indent="0">
              <a:buFont typeface="Arial" pitchFamily="34" charset="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60552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9532" y="75134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Anotace: </a:t>
            </a:r>
            <a:r>
              <a:rPr lang="cs-CZ" dirty="0" smtClean="0"/>
              <a:t>úvod do desetinných čísel, procvičování čtení a zápisu desetinných čísel</a:t>
            </a:r>
          </a:p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Očekávaný výstup</a:t>
            </a:r>
            <a:r>
              <a:rPr lang="cs-CZ" sz="1600" b="1" dirty="0" smtClean="0"/>
              <a:t>: </a:t>
            </a:r>
            <a:r>
              <a:rPr lang="cs-CZ" dirty="0"/>
              <a:t>Žák </a:t>
            </a:r>
            <a:r>
              <a:rPr lang="cs-CZ" dirty="0" smtClean="0"/>
              <a:t>se seznamuje s desetinnými čísly.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Druh učebního materiálu: </a:t>
            </a:r>
            <a:r>
              <a:rPr lang="cs-CZ" dirty="0" smtClean="0"/>
              <a:t>prezentace, výukový materiál, pracovní list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Typická věková skupina: </a:t>
            </a:r>
            <a:r>
              <a:rPr lang="cs-CZ" dirty="0" smtClean="0"/>
              <a:t>10 – 11 let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Klíčová slova: </a:t>
            </a:r>
            <a:r>
              <a:rPr lang="cs-CZ" dirty="0" smtClean="0"/>
              <a:t>desetinné zlomky, desetinná čísla, celá část, desetinná čárka, desetinná část, desetiny, setiny, čtení, zápis desetinných čísel</a:t>
            </a:r>
            <a:endParaRPr lang="cs-CZ" b="1" dirty="0" smtClean="0"/>
          </a:p>
          <a:p>
            <a:endParaRPr lang="cs-CZ" dirty="0"/>
          </a:p>
          <a:p>
            <a:r>
              <a:rPr lang="cs-CZ" b="1" dirty="0" smtClean="0"/>
              <a:t>Pomůcky a materiál: </a:t>
            </a:r>
            <a:r>
              <a:rPr lang="cs-CZ" dirty="0" smtClean="0"/>
              <a:t>interaktivní tabule, pracovní list, pero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Potřebný čas pro výuku DUM: </a:t>
            </a:r>
            <a:r>
              <a:rPr lang="cs-CZ" dirty="0" smtClean="0"/>
              <a:t>30 – 35 min</a:t>
            </a:r>
          </a:p>
        </p:txBody>
      </p:sp>
    </p:spTree>
    <p:extLst>
      <p:ext uri="{BB962C8B-B14F-4D97-AF65-F5344CB8AC3E}">
        <p14:creationId xmlns:p14="http://schemas.microsoft.com/office/powerpoint/2010/main" xmlns="" val="186824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9532" y="751344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r>
              <a:rPr lang="cs-CZ" b="1" dirty="0"/>
              <a:t>Metodické zhodnocení a popis práce s digitálním učebním materiálem</a:t>
            </a:r>
            <a:r>
              <a:rPr lang="cs-CZ" b="1" dirty="0" smtClean="0"/>
              <a:t>:</a:t>
            </a:r>
          </a:p>
          <a:p>
            <a:r>
              <a:rPr lang="cs-CZ" dirty="0" smtClean="0"/>
              <a:t>Žáci si osvojují nové učivo – Desetinná čísla. Chodí k interaktivní tabuli a pracují s jednotlivými snímky.</a:t>
            </a:r>
            <a:endParaRPr lang="cs-CZ" dirty="0"/>
          </a:p>
          <a:p>
            <a:endParaRPr lang="cs-CZ" b="1" dirty="0"/>
          </a:p>
          <a:p>
            <a:r>
              <a:rPr lang="cs-CZ" b="1" dirty="0"/>
              <a:t>Snímek č</a:t>
            </a:r>
            <a:r>
              <a:rPr lang="cs-CZ" b="1" dirty="0" smtClean="0"/>
              <a:t>. 6 –</a:t>
            </a:r>
            <a:r>
              <a:rPr lang="cs-CZ" dirty="0" smtClean="0"/>
              <a:t> Žáci vyhledávají desetinné zlomky, dotknou se jich, žlutě se zabarví. Zlomky, které nejsou desetinné, při dotyku zmizí.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Snímky </a:t>
            </a:r>
            <a:r>
              <a:rPr lang="cs-CZ" b="1" dirty="0"/>
              <a:t>č</a:t>
            </a:r>
            <a:r>
              <a:rPr lang="cs-CZ" b="1" dirty="0" smtClean="0"/>
              <a:t>. 10, 11 –</a:t>
            </a:r>
            <a:r>
              <a:rPr lang="cs-CZ" dirty="0" smtClean="0"/>
              <a:t> Žáci čtou desetinná čísla, při dotyku na tabuli se objeví správný název desetinného čísla.</a:t>
            </a:r>
          </a:p>
          <a:p>
            <a:endParaRPr lang="cs-CZ" dirty="0"/>
          </a:p>
          <a:p>
            <a:r>
              <a:rPr lang="cs-CZ" b="1" dirty="0"/>
              <a:t>Snímek č. </a:t>
            </a:r>
            <a:r>
              <a:rPr lang="cs-CZ" b="1" dirty="0" smtClean="0"/>
              <a:t>13 </a:t>
            </a:r>
            <a:r>
              <a:rPr lang="cs-CZ" dirty="0" smtClean="0"/>
              <a:t>lze použít jako pracovní list. Žáci zapisují desetinná čísla. Kontrola je provedena dle interaktivní tabule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smtClean="0"/>
              <a:t>snímek č. 14</a:t>
            </a:r>
            <a:r>
              <a:rPr lang="cs-CZ" dirty="0" smtClean="0"/>
              <a:t>).</a:t>
            </a:r>
            <a:r>
              <a:rPr lang="cs-CZ" b="1" dirty="0" smtClean="0"/>
              <a:t>         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136812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646" b="100000" l="0" r="100000">
                        <a14:foregroundMark x1="18229" y1="6250" x2="17188" y2="22917"/>
                        <a14:foregroundMark x1="11458" y1="26042" x2="24479" y2="31250"/>
                        <a14:foregroundMark x1="22917" y1="47917" x2="7813" y2="27604"/>
                        <a14:foregroundMark x1="8854" y1="39583" x2="2083" y2="32292"/>
                        <a14:foregroundMark x1="11458" y1="48958" x2="18750" y2="49479"/>
                        <a14:foregroundMark x1="58854" y1="69271" x2="72917" y2="74479"/>
                        <a14:foregroundMark x1="78125" y1="82292" x2="69792" y2="85417"/>
                        <a14:foregroundMark x1="86979" y1="57292" x2="82813" y2="36979"/>
                        <a14:foregroundMark x1="79167" y1="48958" x2="81250" y2="51563"/>
                        <a14:foregroundMark x1="21875" y1="25000" x2="21354" y2="15625"/>
                        <a14:foregroundMark x1="20833" y1="16146" x2="20313" y2="12500"/>
                        <a14:foregroundMark x1="21354" y1="13021" x2="21354" y2="78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24944"/>
            <a:ext cx="3384376" cy="329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odorovný svitek 1"/>
          <p:cNvSpPr/>
          <p:nvPr/>
        </p:nvSpPr>
        <p:spPr>
          <a:xfrm>
            <a:off x="852380" y="1268760"/>
            <a:ext cx="7056784" cy="1656184"/>
          </a:xfrm>
          <a:prstGeom prst="horizont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/>
              <a:t>DESETINNÁ ČÍSLA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xmlns="" val="3540912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349188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álný popisek 6"/>
          <p:cNvSpPr/>
          <p:nvPr/>
        </p:nvSpPr>
        <p:spPr>
          <a:xfrm>
            <a:off x="1187624" y="188640"/>
            <a:ext cx="7710719" cy="3240360"/>
          </a:xfrm>
          <a:prstGeom prst="wedgeEllipseCallout">
            <a:avLst>
              <a:gd name="adj1" fmla="val -20021"/>
              <a:gd name="adj2" fmla="val 99628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Vyber desetinné zlomky.</a:t>
            </a:r>
          </a:p>
          <a:p>
            <a:pPr algn="ctr"/>
            <a:r>
              <a:rPr lang="cs-CZ" sz="3200" b="1" dirty="0" smtClean="0"/>
              <a:t>Dotkni se desetinného zlomku</a:t>
            </a:r>
            <a:r>
              <a:rPr lang="cs-CZ" sz="3200" b="1" dirty="0"/>
              <a:t>,</a:t>
            </a:r>
            <a:r>
              <a:rPr lang="cs-CZ" sz="3200" b="1" dirty="0" smtClean="0"/>
              <a:t> </a:t>
            </a:r>
            <a:r>
              <a:rPr lang="cs-CZ" sz="3200" b="1" dirty="0"/>
              <a:t>z</a:t>
            </a:r>
            <a:r>
              <a:rPr lang="cs-CZ" sz="3200" b="1" dirty="0" smtClean="0"/>
              <a:t>abarví se žlutě.</a:t>
            </a:r>
          </a:p>
          <a:p>
            <a:pPr algn="ctr"/>
            <a:r>
              <a:rPr lang="cs-CZ" sz="3200" b="1" dirty="0" smtClean="0"/>
              <a:t>Dotkni se zlomku, který není desetinný, zmizí.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xmlns="" val="355774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89730" y="1052736"/>
            <a:ext cx="533267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4800" b="1" dirty="0" smtClean="0"/>
              <a:t>DESETINNÉ ZLOMKY</a:t>
            </a:r>
            <a:endParaRPr lang="cs-CZ" sz="4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8037" y="207878"/>
            <a:ext cx="7276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Zlomky se jmenovatelem 10, 100, 1 000 … </a:t>
            </a:r>
            <a:endParaRPr lang="cs-CZ" sz="3200" b="1" dirty="0"/>
          </a:p>
        </p:txBody>
      </p:sp>
      <p:sp>
        <p:nvSpPr>
          <p:cNvPr id="4" name="Šipka doprava 3"/>
          <p:cNvSpPr/>
          <p:nvPr/>
        </p:nvSpPr>
        <p:spPr>
          <a:xfrm>
            <a:off x="7524328" y="292231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ovéPole 6"/>
              <p:cNvSpPr txBox="1"/>
              <p:nvPr/>
            </p:nvSpPr>
            <p:spPr>
              <a:xfrm>
                <a:off x="636596" y="2146529"/>
                <a:ext cx="692818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96" y="2146529"/>
                <a:ext cx="692818" cy="75636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ovéPole 8"/>
              <p:cNvSpPr txBox="1"/>
              <p:nvPr/>
            </p:nvSpPr>
            <p:spPr>
              <a:xfrm>
                <a:off x="348144" y="4293096"/>
                <a:ext cx="490839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44" y="4293096"/>
                <a:ext cx="490839" cy="75636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ovéPole 9"/>
              <p:cNvSpPr txBox="1"/>
              <p:nvPr/>
            </p:nvSpPr>
            <p:spPr>
              <a:xfrm>
                <a:off x="1789730" y="3394691"/>
                <a:ext cx="490839" cy="751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3600" b="1" i="1" smtClean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730" y="3394691"/>
                <a:ext cx="490839" cy="75110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ovéPole 10"/>
              <p:cNvSpPr txBox="1"/>
              <p:nvPr/>
            </p:nvSpPr>
            <p:spPr>
              <a:xfrm>
                <a:off x="3269313" y="2149992"/>
                <a:ext cx="490839" cy="756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𝟖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313" y="2149992"/>
                <a:ext cx="490839" cy="75655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ovéPole 11"/>
              <p:cNvSpPr txBox="1"/>
              <p:nvPr/>
            </p:nvSpPr>
            <p:spPr>
              <a:xfrm>
                <a:off x="3440957" y="3697507"/>
                <a:ext cx="692818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957" y="3697507"/>
                <a:ext cx="692818" cy="756361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ovéPole 12"/>
              <p:cNvSpPr txBox="1"/>
              <p:nvPr/>
            </p:nvSpPr>
            <p:spPr>
              <a:xfrm>
                <a:off x="4932453" y="4440531"/>
                <a:ext cx="692818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𝟏𝟕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𝟔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453" y="4440531"/>
                <a:ext cx="692818" cy="756361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ovéPole 13"/>
              <p:cNvSpPr txBox="1"/>
              <p:nvPr/>
            </p:nvSpPr>
            <p:spPr>
              <a:xfrm>
                <a:off x="6833935" y="3760576"/>
                <a:ext cx="692818" cy="764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𝟑𝟓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935" y="3760576"/>
                <a:ext cx="692818" cy="764633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ovéPole 14"/>
              <p:cNvSpPr txBox="1"/>
              <p:nvPr/>
            </p:nvSpPr>
            <p:spPr>
              <a:xfrm>
                <a:off x="7548451" y="2130270"/>
                <a:ext cx="490839" cy="754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𝟕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451" y="2130270"/>
                <a:ext cx="490839" cy="75424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ovéPole 15"/>
              <p:cNvSpPr txBox="1"/>
              <p:nvPr/>
            </p:nvSpPr>
            <p:spPr>
              <a:xfrm>
                <a:off x="5272450" y="2348880"/>
                <a:ext cx="894796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𝟏𝟒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50" y="2348880"/>
                <a:ext cx="894796" cy="756361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ovéPole 16"/>
              <p:cNvSpPr txBox="1"/>
              <p:nvPr/>
            </p:nvSpPr>
            <p:spPr>
              <a:xfrm>
                <a:off x="3925384" y="5646453"/>
                <a:ext cx="894796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𝟐𝟑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384" y="5646453"/>
                <a:ext cx="894796" cy="756361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ovéPole 17"/>
              <p:cNvSpPr txBox="1"/>
              <p:nvPr/>
            </p:nvSpPr>
            <p:spPr>
              <a:xfrm>
                <a:off x="7771318" y="5329457"/>
                <a:ext cx="692818" cy="764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318" y="5329457"/>
                <a:ext cx="692818" cy="764633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ovéPole 18"/>
              <p:cNvSpPr txBox="1"/>
              <p:nvPr/>
            </p:nvSpPr>
            <p:spPr>
              <a:xfrm>
                <a:off x="832571" y="5805264"/>
                <a:ext cx="692818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𝟏𝟔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71" y="5805264"/>
                <a:ext cx="692818" cy="756361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ovéPole 19"/>
              <p:cNvSpPr txBox="1"/>
              <p:nvPr/>
            </p:nvSpPr>
            <p:spPr>
              <a:xfrm>
                <a:off x="6217692" y="5776778"/>
                <a:ext cx="490839" cy="757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𝟓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692" y="5776778"/>
                <a:ext cx="490839" cy="757772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ovéPole 20"/>
              <p:cNvSpPr txBox="1"/>
              <p:nvPr/>
            </p:nvSpPr>
            <p:spPr>
              <a:xfrm>
                <a:off x="2195736" y="4901987"/>
                <a:ext cx="490839" cy="7620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901987"/>
                <a:ext cx="490839" cy="762003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81205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7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25270"/>
            <a:ext cx="6899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Každý desetinný zlomek lze zapsat jako: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368991" y="595803"/>
            <a:ext cx="387997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4000" b="1" dirty="0" smtClean="0"/>
              <a:t>DESETINNÉ ČÍSLO</a:t>
            </a:r>
            <a:endParaRPr lang="cs-CZ" sz="40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ovéPole 6"/>
              <p:cNvSpPr txBox="1"/>
              <p:nvPr/>
            </p:nvSpPr>
            <p:spPr>
              <a:xfrm>
                <a:off x="202525" y="3517723"/>
                <a:ext cx="894796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3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25" y="3517723"/>
                <a:ext cx="894796" cy="75636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1002797" y="3646119"/>
            <a:ext cx="5809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=</a:t>
            </a:r>
            <a:r>
              <a:rPr lang="cs-CZ" sz="3600" b="1" dirty="0" smtClean="0">
                <a:solidFill>
                  <a:srgbClr val="00B0F0"/>
                </a:solidFill>
              </a:rPr>
              <a:t> 0,01   nula celá jedna setina</a:t>
            </a:r>
            <a:endParaRPr lang="cs-CZ" sz="36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ovéPole 5"/>
              <p:cNvSpPr txBox="1"/>
              <p:nvPr/>
            </p:nvSpPr>
            <p:spPr>
              <a:xfrm>
                <a:off x="234101" y="4797152"/>
                <a:ext cx="894797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𝟏𝟔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01" y="4797152"/>
                <a:ext cx="894797" cy="75636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1057248" y="4886928"/>
            <a:ext cx="6093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smtClean="0"/>
              <a:t>= </a:t>
            </a:r>
            <a:r>
              <a:rPr lang="cs-CZ" sz="3600" b="1" smtClean="0">
                <a:solidFill>
                  <a:srgbClr val="00B0F0"/>
                </a:solidFill>
              </a:rPr>
              <a:t>0,16   </a:t>
            </a:r>
            <a:r>
              <a:rPr lang="cs-CZ" sz="3600" b="1" dirty="0" smtClean="0">
                <a:solidFill>
                  <a:srgbClr val="00B0F0"/>
                </a:solidFill>
              </a:rPr>
              <a:t>nula celá šestnáct setin</a:t>
            </a:r>
            <a:endParaRPr lang="cs-CZ" sz="36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ovéPole 3"/>
              <p:cNvSpPr txBox="1"/>
              <p:nvPr/>
            </p:nvSpPr>
            <p:spPr>
              <a:xfrm>
                <a:off x="290187" y="1231257"/>
                <a:ext cx="692817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87" y="1231257"/>
                <a:ext cx="692817" cy="75636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927895" y="1341287"/>
            <a:ext cx="6290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=</a:t>
            </a:r>
            <a:r>
              <a:rPr lang="cs-CZ" sz="3600" b="1" dirty="0" smtClean="0">
                <a:solidFill>
                  <a:srgbClr val="00B0F0"/>
                </a:solidFill>
              </a:rPr>
              <a:t> </a:t>
            </a:r>
            <a:r>
              <a:rPr lang="cs-CZ" sz="3600" b="1" dirty="0" smtClean="0">
                <a:solidFill>
                  <a:srgbClr val="C00000"/>
                </a:solidFill>
              </a:rPr>
              <a:t>0,1   nula celá jedna desetina</a:t>
            </a:r>
            <a:endParaRPr lang="cs-CZ" sz="3600" b="1" dirty="0">
              <a:solidFill>
                <a:srgbClr val="C00000"/>
              </a:solidFill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335090" y="2322804"/>
            <a:ext cx="8026970" cy="756363"/>
            <a:chOff x="335090" y="2930729"/>
            <a:chExt cx="8026970" cy="756363"/>
          </a:xfrm>
        </p:grpSpPr>
        <p:sp>
          <p:nvSpPr>
            <p:cNvPr id="5" name="TextovéPole 4"/>
            <p:cNvSpPr txBox="1"/>
            <p:nvPr/>
          </p:nvSpPr>
          <p:spPr>
            <a:xfrm>
              <a:off x="3563887" y="3040761"/>
              <a:ext cx="47981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b="1" dirty="0" smtClean="0">
                  <a:solidFill>
                    <a:srgbClr val="C00000"/>
                  </a:solidFill>
                </a:rPr>
                <a:t>jedna celá sedm desetin</a:t>
              </a:r>
              <a:endParaRPr lang="cs-CZ" sz="3600" b="1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2" name="TextovéPole 11"/>
                <p:cNvSpPr txBox="1"/>
                <p:nvPr/>
              </p:nvSpPr>
              <p:spPr>
                <a:xfrm>
                  <a:off x="335090" y="2930729"/>
                  <a:ext cx="692817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𝟏𝟕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>
            <p:sp>
              <p:nvSpPr>
                <p:cNvPr id="12" name="TextovéPol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090" y="2930729"/>
                  <a:ext cx="692817" cy="756361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ovéPole 12"/>
            <p:cNvSpPr txBox="1"/>
            <p:nvPr/>
          </p:nvSpPr>
          <p:spPr>
            <a:xfrm>
              <a:off x="927895" y="3040761"/>
              <a:ext cx="7521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b="1" dirty="0" smtClean="0"/>
                <a:t>= 1</a:t>
              </a:r>
              <a:endParaRPr lang="cs-CZ" sz="3600" b="1" dirty="0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4" name="TextovéPole 13"/>
                <p:cNvSpPr txBox="1"/>
                <p:nvPr/>
              </p:nvSpPr>
              <p:spPr>
                <a:xfrm>
                  <a:off x="1602365" y="2930730"/>
                  <a:ext cx="692817" cy="756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3600" b="1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6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𝟕</m:t>
                                </m:r>
                              </m:num>
                              <m:den>
                                <m:r>
                                  <a:rPr lang="cs-CZ" sz="3600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cs-CZ" sz="3600" b="1" dirty="0"/>
                </a:p>
              </p:txBody>
            </p:sp>
          </mc:Choice>
          <mc:Fallback>
            <p:sp>
              <p:nvSpPr>
                <p:cNvPr id="14" name="TextovéPole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2365" y="2930730"/>
                  <a:ext cx="692817" cy="756361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bdélník 14"/>
            <p:cNvSpPr/>
            <p:nvPr/>
          </p:nvSpPr>
          <p:spPr>
            <a:xfrm>
              <a:off x="2195736" y="3040760"/>
              <a:ext cx="110479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3600" b="1" dirty="0" smtClean="0"/>
                <a:t>=</a:t>
              </a:r>
              <a:r>
                <a:rPr lang="cs-CZ" sz="3600" b="1" dirty="0" smtClean="0">
                  <a:solidFill>
                    <a:srgbClr val="FF0000"/>
                  </a:solidFill>
                </a:rPr>
                <a:t> </a:t>
              </a:r>
              <a:r>
                <a:rPr lang="cs-CZ" sz="3600" b="1" dirty="0" smtClean="0">
                  <a:solidFill>
                    <a:srgbClr val="C00000"/>
                  </a:solidFill>
                </a:rPr>
                <a:t>1,7</a:t>
              </a:r>
              <a:endParaRPr lang="cs-CZ" sz="3600" dirty="0">
                <a:solidFill>
                  <a:srgbClr val="C0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ovéPole 15"/>
              <p:cNvSpPr txBox="1"/>
              <p:nvPr/>
            </p:nvSpPr>
            <p:spPr>
              <a:xfrm>
                <a:off x="250767" y="6022868"/>
                <a:ext cx="894797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𝟑𝟑𝟐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67" y="6022868"/>
                <a:ext cx="894797" cy="756361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ovéPole 16"/>
          <p:cNvSpPr txBox="1"/>
          <p:nvPr/>
        </p:nvSpPr>
        <p:spPr>
          <a:xfrm>
            <a:off x="1080295" y="6077882"/>
            <a:ext cx="752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= 3</a:t>
            </a:r>
            <a:endParaRPr lang="cs-CZ" sz="36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ovéPole 17"/>
              <p:cNvSpPr txBox="1"/>
              <p:nvPr/>
            </p:nvSpPr>
            <p:spPr>
              <a:xfrm>
                <a:off x="1754765" y="5997343"/>
                <a:ext cx="894797" cy="756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3600" b="1" i="1" smtClean="0">
                                  <a:latin typeface="Cambria Math"/>
                                </a:rPr>
                                <m:t>𝟑𝟐</m:t>
                              </m:r>
                            </m:num>
                            <m:den>
                              <m:r>
                                <a:rPr lang="cs-CZ" sz="3600" b="1" i="1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3600" b="1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765" y="5997343"/>
                <a:ext cx="894797" cy="756361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bdélník 18"/>
          <p:cNvSpPr/>
          <p:nvPr/>
        </p:nvSpPr>
        <p:spPr>
          <a:xfrm>
            <a:off x="2522551" y="6077881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/>
              <a:t>=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smtClean="0">
                <a:solidFill>
                  <a:srgbClr val="00B0F0"/>
                </a:solidFill>
              </a:rPr>
              <a:t>3,32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020726" y="6100461"/>
            <a:ext cx="4456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0B0F0"/>
                </a:solidFill>
              </a:rPr>
              <a:t>tři celé třicet dva setin</a:t>
            </a:r>
            <a:endParaRPr lang="cs-CZ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23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9" grpId="0"/>
      <p:bldP spid="6" grpId="0" animBg="1"/>
      <p:bldP spid="10" grpId="0"/>
      <p:bldP spid="4" grpId="0" animBg="1"/>
      <p:bldP spid="11" grpId="0"/>
      <p:bldP spid="16" grpId="0" animBg="1"/>
      <p:bldP spid="17" grpId="0"/>
      <p:bldP spid="18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95736" y="404664"/>
            <a:ext cx="387997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4000" b="1" dirty="0" smtClean="0"/>
              <a:t>DESETINNÉ ČÍSLO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39107" y="2708920"/>
            <a:ext cx="21932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b="1" dirty="0" smtClean="0">
                <a:solidFill>
                  <a:srgbClr val="C00000"/>
                </a:solidFill>
              </a:rPr>
              <a:t>3</a:t>
            </a:r>
            <a:r>
              <a:rPr lang="cs-CZ" sz="8800" b="1" dirty="0" smtClean="0">
                <a:solidFill>
                  <a:srgbClr val="00B0F0"/>
                </a:solidFill>
              </a:rPr>
              <a:t>,</a:t>
            </a:r>
            <a:r>
              <a:rPr lang="cs-CZ" sz="8800" b="1" dirty="0" smtClean="0">
                <a:solidFill>
                  <a:srgbClr val="7030A0"/>
                </a:solidFill>
              </a:rPr>
              <a:t>45</a:t>
            </a:r>
            <a:endParaRPr lang="cs-CZ" sz="8800" b="1" dirty="0">
              <a:solidFill>
                <a:srgbClr val="7030A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3842980"/>
            <a:ext cx="23574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C00000"/>
                </a:solidFill>
              </a:rPr>
              <a:t>c</a:t>
            </a:r>
            <a:r>
              <a:rPr lang="cs-CZ" sz="4800" b="1" dirty="0" smtClean="0">
                <a:solidFill>
                  <a:srgbClr val="C00000"/>
                </a:solidFill>
              </a:rPr>
              <a:t>elá část</a:t>
            </a:r>
            <a:endParaRPr lang="cs-CZ" sz="48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876881" y="5187926"/>
            <a:ext cx="4213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00B0F0"/>
                </a:solidFill>
              </a:rPr>
              <a:t>desetinná čárka</a:t>
            </a:r>
            <a:endParaRPr lang="cs-CZ" sz="4800" b="1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148899" y="3840482"/>
            <a:ext cx="3853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7030A0"/>
                </a:solidFill>
              </a:rPr>
              <a:t>desetinná část</a:t>
            </a:r>
            <a:endParaRPr lang="cs-CZ" sz="4800" b="1" dirty="0">
              <a:solidFill>
                <a:srgbClr val="7030A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732240" y="1445870"/>
            <a:ext cx="1709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/>
              <a:t>setiny</a:t>
            </a:r>
            <a:endParaRPr lang="cs-CZ" sz="4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42397" y="1445871"/>
            <a:ext cx="23494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/>
              <a:t>desetiny</a:t>
            </a:r>
            <a:endParaRPr lang="cs-CZ" sz="4800" b="1" dirty="0"/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4355976" y="2132856"/>
            <a:ext cx="0" cy="8688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5004048" y="2132856"/>
            <a:ext cx="1728192" cy="8688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3779912" y="4155470"/>
            <a:ext cx="0" cy="1207421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79512" y="1455406"/>
            <a:ext cx="2486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/>
              <a:t>c</a:t>
            </a:r>
            <a:r>
              <a:rPr lang="cs-CZ" sz="4800" b="1" dirty="0" smtClean="0"/>
              <a:t>elé číslo</a:t>
            </a:r>
            <a:endParaRPr lang="cs-CZ" sz="4800" b="1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1656626" y="2137031"/>
            <a:ext cx="1563451" cy="8688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939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06621"/>
            <a:ext cx="3563888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álný popisek 6"/>
          <p:cNvSpPr/>
          <p:nvPr/>
        </p:nvSpPr>
        <p:spPr>
          <a:xfrm>
            <a:off x="3203848" y="1206621"/>
            <a:ext cx="5710550" cy="1122339"/>
          </a:xfrm>
          <a:prstGeom prst="wedgeEllipseCallout">
            <a:avLst>
              <a:gd name="adj1" fmla="val -47984"/>
              <a:gd name="adj2" fmla="val 1909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Přečti desetinná čísla.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xmlns="" val="3820725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695</Words>
  <Application>Microsoft Office PowerPoint</Application>
  <PresentationFormat>Předvádění na obrazovce (4:3)</PresentationFormat>
  <Paragraphs>181</Paragraphs>
  <Slides>15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Romana Zikmundová</dc:creator>
  <cp:lastModifiedBy>admin</cp:lastModifiedBy>
  <cp:revision>50</cp:revision>
  <dcterms:created xsi:type="dcterms:W3CDTF">2013-01-21T18:35:18Z</dcterms:created>
  <dcterms:modified xsi:type="dcterms:W3CDTF">2020-10-19T06:31:16Z</dcterms:modified>
</cp:coreProperties>
</file>