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  <p:sldId id="271" r:id="rId11"/>
    <p:sldId id="265" r:id="rId12"/>
    <p:sldId id="266" r:id="rId13"/>
    <p:sldId id="272" r:id="rId14"/>
    <p:sldId id="273" r:id="rId15"/>
    <p:sldId id="267" r:id="rId16"/>
    <p:sldId id="268" r:id="rId17"/>
    <p:sldId id="274" r:id="rId18"/>
    <p:sldId id="269" r:id="rId19"/>
    <p:sldId id="270" r:id="rId20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11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A325D6-20A5-4954-BBB8-73D9018FCAF3}" type="datetimeFigureOut">
              <a:rPr lang="cs-CZ" smtClean="0"/>
              <a:t>6.10.2020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5535BB-0331-4DC7-B532-BC9C892E0C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95762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E732A-3BEC-4323-9531-F0B508D35E12}" type="datetimeFigureOut">
              <a:rPr lang="cs-CZ" smtClean="0"/>
              <a:t>6.10.2020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D7C20E-78D9-481D-AED4-BC89767A30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5250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Cueva_de_las_Manos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s.wikipedia.org/wiki/Dordogne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7C20E-78D9-481D-AED4-BC89767A3072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3134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Věstonická</a:t>
            </a:r>
            <a:r>
              <a:rPr lang="cs-CZ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Venuše, 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Koně (</a:t>
            </a:r>
            <a:r>
              <a:rPr lang="cs-CZ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Lascaux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Francie), Altamira – Španělsko, </a:t>
            </a:r>
            <a:r>
              <a:rPr lang="es-E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Cueva de las Manos"/>
              </a:rPr>
              <a:t>Cueva de las Manos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Argentina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Kouzelník (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Dordogne"/>
              </a:rPr>
              <a:t>Dordogne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Francie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7C20E-78D9-481D-AED4-BC89767A3072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3857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A29E6-7D49-4DD2-9200-57916EFA173E}" type="datetime1">
              <a:rPr lang="cs-CZ" smtClean="0"/>
              <a:t>6.10.2020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E0FBE-5B97-4A47-88AB-6ABE1AE0F0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4442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2983-5E57-43EA-8BD7-194B9A27994E}" type="datetime1">
              <a:rPr lang="cs-CZ" smtClean="0"/>
              <a:t>6.10.2020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E0FBE-5B97-4A47-88AB-6ABE1AE0F0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6614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55BB5-160F-4303-AA80-384C7D185891}" type="datetime1">
              <a:rPr lang="cs-CZ" smtClean="0"/>
              <a:t>6.10.2020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E0FBE-5B97-4A47-88AB-6ABE1AE0F0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6038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A413E-FAC2-4F63-B942-B6889624E854}" type="datetime1">
              <a:rPr lang="cs-CZ" smtClean="0"/>
              <a:t>6.10.2020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E0FBE-5B97-4A47-88AB-6ABE1AE0F0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181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58CD5-CA8D-43BC-BBA2-B06E80A59271}" type="datetime1">
              <a:rPr lang="cs-CZ" smtClean="0"/>
              <a:t>6.10.2020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E0FBE-5B97-4A47-88AB-6ABE1AE0F0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6457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6F78A-CC22-47C8-91DB-11918827493F}" type="datetime1">
              <a:rPr lang="cs-CZ" smtClean="0"/>
              <a:t>6.10.2020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E0FBE-5B97-4A47-88AB-6ABE1AE0F0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953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DAAF3-03E9-4ABF-90F7-43E4979ACEB7}" type="datetime1">
              <a:rPr lang="cs-CZ" smtClean="0"/>
              <a:t>6.10.2020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E0FBE-5B97-4A47-88AB-6ABE1AE0F0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5502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FA19-A78A-47D1-B7DD-604C8A9AEAF4}" type="datetime1">
              <a:rPr lang="cs-CZ" smtClean="0"/>
              <a:t>6.10.2020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E0FBE-5B97-4A47-88AB-6ABE1AE0F0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883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F9B25-4B24-4968-9B07-F35937A3B0FA}" type="datetime1">
              <a:rPr lang="cs-CZ" smtClean="0"/>
              <a:t>6.10.2020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E0FBE-5B97-4A47-88AB-6ABE1AE0F0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1675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604EA-CF7A-4D78-AD6B-5B0438E37CDF}" type="datetime1">
              <a:rPr lang="cs-CZ" smtClean="0"/>
              <a:t>6.10.2020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E0FBE-5B97-4A47-88AB-6ABE1AE0F0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2544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E7CE2-9C32-48C8-97A5-0C7EFC63E21B}" type="datetime1">
              <a:rPr lang="cs-CZ" smtClean="0"/>
              <a:t>6.10.2020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E0FBE-5B97-4A47-88AB-6ABE1AE0F0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0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4D4B2-A159-426F-8FD6-AA8EEA522C66}" type="datetime1">
              <a:rPr lang="cs-CZ" smtClean="0"/>
              <a:t>6.10.2020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E0FBE-5B97-4A47-88AB-6ABE1AE0F0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1426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2492896"/>
            <a:ext cx="7772400" cy="1470025"/>
          </a:xfrm>
        </p:spPr>
        <p:txBody>
          <a:bodyPr>
            <a:noAutofit/>
          </a:bodyPr>
          <a:lstStyle/>
          <a:p>
            <a:r>
              <a:rPr lang="cs-CZ" sz="22000" dirty="0" smtClean="0">
                <a:solidFill>
                  <a:srgbClr val="0070C0"/>
                </a:solidFill>
              </a:rPr>
              <a:t>Pravěk</a:t>
            </a:r>
            <a:endParaRPr lang="cs-CZ" sz="20000" dirty="0">
              <a:solidFill>
                <a:srgbClr val="0070C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E0FBE-5B97-4A47-88AB-6ABE1AE0F042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0860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8000" dirty="0" smtClean="0">
                <a:solidFill>
                  <a:srgbClr val="0070C0"/>
                </a:solidFill>
              </a:rPr>
              <a:t>pazourek</a:t>
            </a:r>
            <a:endParaRPr lang="cs-CZ" sz="8000" dirty="0">
              <a:solidFill>
                <a:srgbClr val="0070C0"/>
              </a:solidFill>
            </a:endParaRPr>
          </a:p>
        </p:txBody>
      </p:sp>
      <p:pic>
        <p:nvPicPr>
          <p:cNvPr id="1028" name="Picture 4" descr="Pěstní klín celoštípan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8800"/>
            <a:ext cx="6140624" cy="460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E0FBE-5B97-4A47-88AB-6ABE1AE0F042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5147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8800" dirty="0">
                <a:solidFill>
                  <a:srgbClr val="0070C0"/>
                </a:solidFill>
              </a:rPr>
              <a:t>První lidé</a:t>
            </a:r>
            <a:endParaRPr lang="cs-CZ" sz="8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3600" dirty="0"/>
              <a:t>asi před </a:t>
            </a:r>
            <a:r>
              <a:rPr lang="cs-CZ" sz="3600" dirty="0" smtClean="0"/>
              <a:t>2 </a:t>
            </a:r>
            <a:r>
              <a:rPr lang="cs-CZ" sz="3600" dirty="0"/>
              <a:t>000 000 </a:t>
            </a:r>
            <a:r>
              <a:rPr lang="cs-CZ" sz="3600" dirty="0" smtClean="0"/>
              <a:t>let – chodí po 2 nohách</a:t>
            </a:r>
          </a:p>
          <a:p>
            <a:r>
              <a:rPr lang="cs-CZ" sz="3600" dirty="0" smtClean="0"/>
              <a:t>přední končetiny uvolněny pro práci</a:t>
            </a:r>
          </a:p>
          <a:p>
            <a:r>
              <a:rPr lang="cs-CZ" sz="3600" dirty="0" smtClean="0"/>
              <a:t>používání ohně</a:t>
            </a:r>
          </a:p>
          <a:p>
            <a:r>
              <a:rPr lang="cs-CZ" sz="3600" dirty="0" smtClean="0"/>
              <a:t>z Afriky do Asie a Evropy</a:t>
            </a:r>
          </a:p>
          <a:p>
            <a:pPr marL="0" indent="0">
              <a:buNone/>
            </a:pPr>
            <a:r>
              <a:rPr lang="cs-CZ" sz="4400" dirty="0" smtClean="0">
                <a:sym typeface="Symbol"/>
              </a:rPr>
              <a:t> asi před 40 000 lety člověk dnešního typu</a:t>
            </a:r>
            <a:endParaRPr lang="cs-CZ" sz="44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E0FBE-5B97-4A47-88AB-6ABE1AE0F042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0042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8800" dirty="0" smtClean="0">
                <a:solidFill>
                  <a:srgbClr val="0070C0"/>
                </a:solidFill>
              </a:rPr>
              <a:t>Doba ledová</a:t>
            </a:r>
            <a:endParaRPr lang="cs-CZ" sz="8800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4400" dirty="0" smtClean="0"/>
              <a:t>chladné podnebí</a:t>
            </a:r>
          </a:p>
          <a:p>
            <a:r>
              <a:rPr lang="cs-CZ" sz="4400" dirty="0" smtClean="0"/>
              <a:t>ledovec až u Krkonoš, velké ledovce v Alpách</a:t>
            </a:r>
          </a:p>
          <a:p>
            <a:r>
              <a:rPr lang="cs-CZ" sz="4400" dirty="0" smtClean="0"/>
              <a:t>tundra – mamuti, srstnatí nosorožci, jeskynní medvědi, sobi, divocí koně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E0FBE-5B97-4A47-88AB-6ABE1AE0F042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7130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8000" dirty="0" smtClean="0">
                <a:solidFill>
                  <a:srgbClr val="0070C0"/>
                </a:solidFill>
              </a:rPr>
              <a:t>tundra</a:t>
            </a:r>
            <a:endParaRPr lang="cs-CZ" sz="8000" dirty="0">
              <a:solidFill>
                <a:srgbClr val="0070C0"/>
              </a:solidFill>
            </a:endParaRPr>
          </a:p>
        </p:txBody>
      </p:sp>
      <p:sp>
        <p:nvSpPr>
          <p:cNvPr id="5" name="AutoShape 2" descr="Život v Tundra: nejchladnější Biome na Zem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52" name="Picture 4" descr="Život v Tundra: nejchladnější Biome na Zem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7758"/>
            <a:ext cx="7632848" cy="5075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E0FBE-5B97-4A47-88AB-6ABE1AE0F042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2267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Mamut srstnatý (Mammuthus primigenius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Mamut srstnatý (Mammuthus primigenius)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078" name="Picture 6" descr="Tyden.cz | Tibet posloužil jako evoluční kolébka pro savce doby ledov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468850"/>
            <a:ext cx="4953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Medvědi – Jeskyňáři Prostějo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642" y="4546217"/>
            <a:ext cx="3794630" cy="2303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764704"/>
            <a:ext cx="4557163" cy="3616796"/>
          </a:xfrm>
          <a:prstGeom prst="rect">
            <a:avLst/>
          </a:prstGeom>
        </p:spPr>
      </p:pic>
      <p:pic>
        <p:nvPicPr>
          <p:cNvPr id="3082" name="Picture 10" descr="Zdenek Burian | Cave bear, Bear paintings, Prehistoric m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738" y="916110"/>
            <a:ext cx="4333652" cy="298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E0FBE-5B97-4A47-88AB-6ABE1AE0F042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6416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8800" dirty="0">
                <a:solidFill>
                  <a:srgbClr val="0070C0"/>
                </a:solidFill>
              </a:rPr>
              <a:t>Doba ledová</a:t>
            </a:r>
            <a:endParaRPr lang="cs-CZ" sz="8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3600" dirty="0"/>
              <a:t>sběr plodů a rostlin (v létě), lov zvířat (celý rok)</a:t>
            </a:r>
          </a:p>
          <a:p>
            <a:r>
              <a:rPr lang="cs-CZ" sz="3600" dirty="0"/>
              <a:t>spolupráce celé skupiny při lovu</a:t>
            </a:r>
          </a:p>
          <a:p>
            <a:r>
              <a:rPr lang="cs-CZ" sz="3600" dirty="0" smtClean="0"/>
              <a:t>putování za zvěří – dočasné příbytky – přírodní úkryty (jeskyně, skalní převisy)</a:t>
            </a:r>
          </a:p>
          <a:p>
            <a:r>
              <a:rPr lang="cs-CZ" sz="3600" dirty="0" smtClean="0"/>
              <a:t>sezonní sídliště (podél migračních tras zvěře) – jednoduché chaty, Dolní Věstonice</a:t>
            </a:r>
            <a:endParaRPr lang="cs-CZ" sz="36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E0FBE-5B97-4A47-88AB-6ABE1AE0F042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31369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8800" dirty="0">
                <a:solidFill>
                  <a:srgbClr val="0070C0"/>
                </a:solidFill>
              </a:rPr>
              <a:t>Doba ledová</a:t>
            </a:r>
            <a:endParaRPr lang="cs-CZ" sz="8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sz="4000" dirty="0" smtClean="0"/>
              <a:t>první umělecká díla (asi před 20 000 lety)</a:t>
            </a:r>
          </a:p>
          <a:p>
            <a:r>
              <a:rPr lang="cs-CZ" sz="4000" dirty="0" smtClean="0"/>
              <a:t>sošky žen – </a:t>
            </a:r>
            <a:r>
              <a:rPr lang="cs-CZ" sz="4000" dirty="0" err="1" smtClean="0"/>
              <a:t>venuše</a:t>
            </a:r>
            <a:r>
              <a:rPr lang="cs-CZ" sz="4000" dirty="0" smtClean="0"/>
              <a:t> (magie plodnosti) – žena – </a:t>
            </a:r>
            <a:r>
              <a:rPr lang="cs-CZ" sz="4000" dirty="0" err="1" smtClean="0"/>
              <a:t>výnamné</a:t>
            </a:r>
            <a:r>
              <a:rPr lang="cs-CZ" sz="4000" dirty="0" smtClean="0"/>
              <a:t> postavení</a:t>
            </a:r>
          </a:p>
          <a:p>
            <a:r>
              <a:rPr lang="cs-CZ" sz="4000" dirty="0" smtClean="0"/>
              <a:t>sošky zvířat (magie lovu)</a:t>
            </a:r>
          </a:p>
          <a:p>
            <a:r>
              <a:rPr lang="cs-CZ" sz="4000" dirty="0" smtClean="0"/>
              <a:t>představa posmrtného života – pohřby (vybavení hrobu, způsob uložení těla)</a:t>
            </a:r>
            <a:endParaRPr lang="cs-CZ" sz="40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E0FBE-5B97-4A47-88AB-6ABE1AE0F042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3219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Úvod - Obec Dolní Věstoni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71" y="2182840"/>
            <a:ext cx="1008112" cy="254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Jeskynní malířství – Wikipedi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63620"/>
            <a:ext cx="3223947" cy="221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upload.wikimedia.org/wikipedia/commons/thumb/f/f4/SantaCruz-CuevaManos-P2210651b.jpg/220px-SantaCruz-CuevaManos-P2210651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183" y="3275916"/>
            <a:ext cx="3223947" cy="241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upload.wikimedia.org/wikipedia/commons/thumb/d/d6/Altamira_bisons.jpg/1280px-Altamira_bison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571" y="203137"/>
            <a:ext cx="4614644" cy="3075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s://upload.wikimedia.org/wikipedia/commons/7/74/Gabillou_Sorcier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571" y="3256979"/>
            <a:ext cx="3214004" cy="3214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E0FBE-5B97-4A47-88AB-6ABE1AE0F042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85498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8000" dirty="0" smtClean="0">
                <a:solidFill>
                  <a:srgbClr val="0070C0"/>
                </a:solidFill>
              </a:rPr>
              <a:t>Konec doby ledové</a:t>
            </a:r>
            <a:endParaRPr lang="cs-CZ" sz="8000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4000" dirty="0" smtClean="0"/>
              <a:t>asi před 10 000 lety</a:t>
            </a:r>
          </a:p>
          <a:p>
            <a:r>
              <a:rPr lang="cs-CZ" sz="4000" dirty="0" smtClean="0"/>
              <a:t>oteplení – dnešní druhy rostlin a zvířat – smíšené lesy, jeleni, srny, divoká prasata, zajíci,…</a:t>
            </a:r>
          </a:p>
          <a:p>
            <a:r>
              <a:rPr lang="cs-CZ" sz="4000" dirty="0" smtClean="0"/>
              <a:t>zvířata i lidé na jednom místě – </a:t>
            </a:r>
            <a:r>
              <a:rPr lang="cs-CZ" sz="4000" dirty="0" smtClean="0"/>
              <a:t>loviště</a:t>
            </a:r>
          </a:p>
          <a:p>
            <a:r>
              <a:rPr lang="cs-CZ" sz="4000" dirty="0" smtClean="0"/>
              <a:t>osídlení Ameriky a Austrálie</a:t>
            </a:r>
            <a:endParaRPr lang="cs-CZ" sz="4000" dirty="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E0FBE-5B97-4A47-88AB-6ABE1AE0F042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34059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8000" dirty="0">
                <a:solidFill>
                  <a:srgbClr val="0070C0"/>
                </a:solidFill>
              </a:rPr>
              <a:t>Konec doby ledové</a:t>
            </a:r>
            <a:endParaRPr lang="cs-CZ" sz="8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4400" dirty="0"/>
              <a:t>první boje – o loviště</a:t>
            </a:r>
          </a:p>
          <a:p>
            <a:r>
              <a:rPr lang="cs-CZ" sz="4400" dirty="0"/>
              <a:t>změna lovu – vznik oštěpu, luku a </a:t>
            </a:r>
            <a:r>
              <a:rPr lang="cs-CZ" sz="4400" dirty="0" smtClean="0"/>
              <a:t>šípů, člunu, vrše,…</a:t>
            </a:r>
            <a:endParaRPr lang="cs-CZ" sz="4400" dirty="0"/>
          </a:p>
          <a:p>
            <a:r>
              <a:rPr lang="cs-CZ" sz="4400" dirty="0"/>
              <a:t>muži – lov, ženy </a:t>
            </a:r>
            <a:r>
              <a:rPr lang="cs-CZ" sz="4400" dirty="0" smtClean="0"/>
              <a:t>– sběr</a:t>
            </a:r>
          </a:p>
          <a:p>
            <a:r>
              <a:rPr lang="cs-CZ" sz="4400" dirty="0"/>
              <a:t> </a:t>
            </a:r>
            <a:r>
              <a:rPr lang="cs-CZ" sz="4400" dirty="0" smtClean="0"/>
              <a:t>žily v rodech (příbuzní)</a:t>
            </a:r>
          </a:p>
          <a:p>
            <a:r>
              <a:rPr lang="cs-CZ" sz="4400" dirty="0" smtClean="0"/>
              <a:t>ochočení psa</a:t>
            </a:r>
            <a:endParaRPr lang="cs-CZ" sz="44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E0FBE-5B97-4A47-88AB-6ABE1AE0F042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7926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8000" dirty="0" smtClean="0">
                <a:solidFill>
                  <a:srgbClr val="0070C0"/>
                </a:solidFill>
              </a:rPr>
              <a:t>Pravěk</a:t>
            </a:r>
            <a:endParaRPr lang="cs-CZ" sz="8000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6000" dirty="0" smtClean="0"/>
              <a:t>nejdelší období lidských dějin</a:t>
            </a:r>
          </a:p>
          <a:p>
            <a:r>
              <a:rPr lang="cs-CZ" sz="6000" dirty="0" smtClean="0"/>
              <a:t>začátek – vznik člověka, konec – používání písma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E0FBE-5B97-4A47-88AB-6ABE1AE0F042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9851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8000" dirty="0" smtClean="0">
                <a:solidFill>
                  <a:srgbClr val="0070C0"/>
                </a:solidFill>
              </a:rPr>
              <a:t>Stvoření světa</a:t>
            </a:r>
            <a:endParaRPr lang="cs-CZ" sz="8000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5400" dirty="0" smtClean="0"/>
              <a:t>evoluční teorie (Ch. Darwin)</a:t>
            </a:r>
          </a:p>
          <a:p>
            <a:r>
              <a:rPr lang="cs-CZ" sz="5400" dirty="0" smtClean="0"/>
              <a:t>biblická geneze</a:t>
            </a:r>
          </a:p>
          <a:p>
            <a:r>
              <a:rPr lang="cs-CZ" sz="5400" dirty="0" smtClean="0"/>
              <a:t>mýty o stvoření světa různých národů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E0FBE-5B97-4A47-88AB-6ABE1AE0F042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3700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46915" y="160339"/>
            <a:ext cx="8229600" cy="604366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předkové člověka před  asi 3 miliony let</a:t>
            </a:r>
            <a:endParaRPr lang="cs-CZ" dirty="0"/>
          </a:p>
        </p:txBody>
      </p:sp>
      <p:pic>
        <p:nvPicPr>
          <p:cNvPr id="1026" name="Picture 2" descr="Vývoj Člověka V Obrazech - Yahoo Image Search Results | Image search,  Image, Movie post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19"/>
            <a:ext cx="9140606" cy="462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Původ a vývoj člově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8" descr="Původ a vývoj člověk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E0FBE-5B97-4A47-88AB-6ABE1AE0F042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6360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ůvod a vývoj člověka. - ppt stáhnou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22"/>
          <a:stretch/>
        </p:blipFill>
        <p:spPr bwMode="auto">
          <a:xfrm>
            <a:off x="323528" y="980728"/>
            <a:ext cx="8568952" cy="486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E0FBE-5B97-4A47-88AB-6ABE1AE0F042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7092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Olduvai - Wikiw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490" y="2204864"/>
            <a:ext cx="5952661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3204" y="692696"/>
            <a:ext cx="8229600" cy="1143000"/>
          </a:xfrm>
        </p:spPr>
        <p:txBody>
          <a:bodyPr>
            <a:noAutofit/>
          </a:bodyPr>
          <a:lstStyle/>
          <a:p>
            <a:r>
              <a:rPr lang="cs-CZ" sz="2800" b="1" dirty="0" err="1">
                <a:solidFill>
                  <a:srgbClr val="0070C0"/>
                </a:solidFill>
              </a:rPr>
              <a:t>Olduvai</a:t>
            </a:r>
            <a:r>
              <a:rPr lang="cs-CZ" sz="2800" b="1" dirty="0"/>
              <a:t> je název pro rokli na planině </a:t>
            </a:r>
            <a:r>
              <a:rPr lang="cs-CZ" sz="2800" b="1" dirty="0" err="1"/>
              <a:t>Serengeti</a:t>
            </a:r>
            <a:r>
              <a:rPr lang="cs-CZ" sz="2800" b="1" dirty="0"/>
              <a:t> v dnešní severní Tanzanii ve východní Africe. Je významná </a:t>
            </a:r>
            <a:r>
              <a:rPr lang="cs-CZ" sz="2800" b="1" dirty="0">
                <a:solidFill>
                  <a:srgbClr val="0070C0"/>
                </a:solidFill>
              </a:rPr>
              <a:t>nálezy nejstarších hominidů, předchůdců moderního člověka. </a:t>
            </a:r>
            <a:endParaRPr lang="cs-CZ" sz="2800" dirty="0">
              <a:solidFill>
                <a:srgbClr val="0070C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E0FBE-5B97-4A47-88AB-6ABE1AE0F042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0542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8900" dirty="0">
                <a:solidFill>
                  <a:srgbClr val="0070C0"/>
                </a:solidFill>
              </a:rPr>
              <a:t>Dělení </a:t>
            </a:r>
            <a:r>
              <a:rPr lang="cs-CZ" sz="8900" dirty="0" smtClean="0">
                <a:solidFill>
                  <a:srgbClr val="0070C0"/>
                </a:solidFill>
              </a:rPr>
              <a:t>pravěku</a:t>
            </a:r>
            <a:br>
              <a:rPr lang="cs-CZ" sz="8900" dirty="0" smtClean="0">
                <a:solidFill>
                  <a:srgbClr val="0070C0"/>
                </a:solidFill>
              </a:rPr>
            </a:br>
            <a:r>
              <a:rPr lang="cs-CZ" dirty="0" smtClean="0"/>
              <a:t>(podle nástrojů, ve střední Evropě)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348880"/>
            <a:ext cx="8280920" cy="4320480"/>
          </a:xfrm>
        </p:spPr>
        <p:txBody>
          <a:bodyPr>
            <a:normAutofit fontScale="92500" lnSpcReduction="10000"/>
          </a:bodyPr>
          <a:lstStyle/>
          <a:p>
            <a:r>
              <a:rPr lang="cs-CZ" sz="6600" dirty="0" smtClean="0"/>
              <a:t>doba kamenná </a:t>
            </a:r>
            <a:r>
              <a:rPr lang="cs-CZ" dirty="0" smtClean="0"/>
              <a:t>(asi 3 000 000 – 2 000 let př.n.l.)</a:t>
            </a:r>
          </a:p>
          <a:p>
            <a:r>
              <a:rPr lang="cs-CZ" sz="6600" dirty="0" smtClean="0"/>
              <a:t>doba bronzová </a:t>
            </a:r>
            <a:r>
              <a:rPr lang="cs-CZ" dirty="0" smtClean="0"/>
              <a:t>(asi 2000 – 750 </a:t>
            </a:r>
            <a:r>
              <a:rPr lang="cs-CZ" dirty="0"/>
              <a:t>let př.n.l</a:t>
            </a:r>
            <a:r>
              <a:rPr lang="cs-CZ" dirty="0" smtClean="0"/>
              <a:t>.)</a:t>
            </a:r>
          </a:p>
          <a:p>
            <a:r>
              <a:rPr lang="cs-CZ" sz="7100" dirty="0" smtClean="0"/>
              <a:t>doba železná </a:t>
            </a:r>
            <a:r>
              <a:rPr lang="cs-CZ" dirty="0" smtClean="0"/>
              <a:t>(asi 750 </a:t>
            </a:r>
            <a:r>
              <a:rPr lang="cs-CZ" dirty="0"/>
              <a:t>let př.n.l</a:t>
            </a:r>
            <a:r>
              <a:rPr lang="cs-CZ" dirty="0" smtClean="0"/>
              <a:t>. – kolem roku 0)</a:t>
            </a:r>
            <a:endParaRPr lang="cs-CZ" dirty="0"/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E0FBE-5B97-4A47-88AB-6ABE1AE0F042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3659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264696"/>
          </a:xfrm>
        </p:spPr>
        <p:txBody>
          <a:bodyPr>
            <a:normAutofit/>
          </a:bodyPr>
          <a:lstStyle/>
          <a:p>
            <a:r>
              <a:rPr lang="cs-CZ" sz="9600" dirty="0" smtClean="0">
                <a:solidFill>
                  <a:srgbClr val="0070C0"/>
                </a:solidFill>
              </a:rPr>
              <a:t>Lovci a sběrači v době kamenné</a:t>
            </a:r>
            <a:r>
              <a:rPr lang="cs-CZ" sz="9600" dirty="0"/>
              <a:t/>
            </a:r>
            <a:br>
              <a:rPr lang="cs-CZ" sz="9600" dirty="0"/>
            </a:br>
            <a:r>
              <a:rPr lang="cs-CZ" dirty="0" smtClean="0"/>
              <a:t>	 - přisvojovací hospodářství</a:t>
            </a:r>
            <a:br>
              <a:rPr lang="cs-CZ" dirty="0" smtClean="0"/>
            </a:br>
            <a:r>
              <a:rPr lang="cs-CZ" dirty="0" smtClean="0"/>
              <a:t>	- od počátku pravěku do 6. tisíciletí př.n.l.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E0FBE-5B97-4A47-88AB-6ABE1AE0F042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7729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8800" dirty="0" smtClean="0">
                <a:solidFill>
                  <a:srgbClr val="0070C0"/>
                </a:solidFill>
              </a:rPr>
              <a:t>První lidé</a:t>
            </a:r>
            <a:endParaRPr lang="cs-CZ" sz="8800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4000" dirty="0" smtClean="0"/>
              <a:t>asi před 3 000 000 let, Afrika, podobný lidoopům</a:t>
            </a:r>
          </a:p>
          <a:p>
            <a:r>
              <a:rPr lang="cs-CZ" sz="4000" dirty="0" smtClean="0"/>
              <a:t>potrava: sběr rostlin a plodů, drobní živočichové</a:t>
            </a:r>
          </a:p>
          <a:p>
            <a:r>
              <a:rPr lang="cs-CZ" sz="4000" dirty="0" smtClean="0"/>
              <a:t>různé zvuky, křik</a:t>
            </a:r>
          </a:p>
          <a:p>
            <a:r>
              <a:rPr lang="cs-CZ" sz="4000" dirty="0" smtClean="0"/>
              <a:t>tlupy</a:t>
            </a:r>
          </a:p>
          <a:p>
            <a:r>
              <a:rPr lang="cs-CZ" sz="4000" dirty="0" smtClean="0"/>
              <a:t>velmi jednoduché nástroje</a:t>
            </a:r>
            <a:endParaRPr lang="cs-CZ" sz="40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E0FBE-5B97-4A47-88AB-6ABE1AE0F042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768542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385</TotalTime>
  <Words>423</Words>
  <Application>Microsoft Office PowerPoint</Application>
  <PresentationFormat>Předvádění na obrazovce (4:3)</PresentationFormat>
  <Paragraphs>77</Paragraphs>
  <Slides>19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Motiv systému Office</vt:lpstr>
      <vt:lpstr>Pravěk</vt:lpstr>
      <vt:lpstr>Pravěk</vt:lpstr>
      <vt:lpstr>Stvoření světa</vt:lpstr>
      <vt:lpstr>Prezentace aplikace PowerPoint</vt:lpstr>
      <vt:lpstr>Prezentace aplikace PowerPoint</vt:lpstr>
      <vt:lpstr>Olduvai je název pro rokli na planině Serengeti v dnešní severní Tanzanii ve východní Africe. Je významná nálezy nejstarších hominidů, předchůdců moderního člověka. </vt:lpstr>
      <vt:lpstr>Dělení pravěku (podle nástrojů, ve střední Evropě)</vt:lpstr>
      <vt:lpstr>Lovci a sběrači v době kamenné   - přisvojovací hospodářství  - od počátku pravěku do 6. tisíciletí př.n.l.</vt:lpstr>
      <vt:lpstr>První lidé</vt:lpstr>
      <vt:lpstr>pazourek</vt:lpstr>
      <vt:lpstr>První lidé</vt:lpstr>
      <vt:lpstr>Doba ledová</vt:lpstr>
      <vt:lpstr>tundra</vt:lpstr>
      <vt:lpstr>Prezentace aplikace PowerPoint</vt:lpstr>
      <vt:lpstr>Doba ledová</vt:lpstr>
      <vt:lpstr>Doba ledová</vt:lpstr>
      <vt:lpstr>Prezentace aplikace PowerPoint</vt:lpstr>
      <vt:lpstr>Konec doby ledové</vt:lpstr>
      <vt:lpstr>Konec doby ledové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dějepisu</dc:title>
  <dc:creator>Jana Nováková</dc:creator>
  <cp:lastModifiedBy>Jana Nováková</cp:lastModifiedBy>
  <cp:revision>33</cp:revision>
  <cp:lastPrinted>2020-10-06T06:39:10Z</cp:lastPrinted>
  <dcterms:created xsi:type="dcterms:W3CDTF">2020-09-02T10:09:52Z</dcterms:created>
  <dcterms:modified xsi:type="dcterms:W3CDTF">2020-10-06T06:39:12Z</dcterms:modified>
</cp:coreProperties>
</file>