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6858000" cy="9144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1668" y="6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A0BA9-E63E-4C80-983A-4F128817886A}" type="datetimeFigureOut">
              <a:rPr lang="cs-CZ" smtClean="0"/>
              <a:t>07.06.2020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BF254-35F1-4A4E-926E-54922722F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240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A0BA9-E63E-4C80-983A-4F128817886A}" type="datetimeFigureOut">
              <a:rPr lang="cs-CZ" smtClean="0"/>
              <a:t>07.06.2020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BF254-35F1-4A4E-926E-54922722F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26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A0BA9-E63E-4C80-983A-4F128817886A}" type="datetimeFigureOut">
              <a:rPr lang="cs-CZ" smtClean="0"/>
              <a:t>07.06.2020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BF254-35F1-4A4E-926E-54922722F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4564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A0BA9-E63E-4C80-983A-4F128817886A}" type="datetimeFigureOut">
              <a:rPr lang="cs-CZ" smtClean="0"/>
              <a:t>07.06.2020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BF254-35F1-4A4E-926E-54922722F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6623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A0BA9-E63E-4C80-983A-4F128817886A}" type="datetimeFigureOut">
              <a:rPr lang="cs-CZ" smtClean="0"/>
              <a:t>07.06.2020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BF254-35F1-4A4E-926E-54922722F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636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A0BA9-E63E-4C80-983A-4F128817886A}" type="datetimeFigureOut">
              <a:rPr lang="cs-CZ" smtClean="0"/>
              <a:t>07.06.2020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BF254-35F1-4A4E-926E-54922722F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6317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A0BA9-E63E-4C80-983A-4F128817886A}" type="datetimeFigureOut">
              <a:rPr lang="cs-CZ" smtClean="0"/>
              <a:t>07.06.2020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BF254-35F1-4A4E-926E-54922722F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5959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A0BA9-E63E-4C80-983A-4F128817886A}" type="datetimeFigureOut">
              <a:rPr lang="cs-CZ" smtClean="0"/>
              <a:t>07.06.2020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BF254-35F1-4A4E-926E-54922722F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6725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A0BA9-E63E-4C80-983A-4F128817886A}" type="datetimeFigureOut">
              <a:rPr lang="cs-CZ" smtClean="0"/>
              <a:t>07.06.2020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BF254-35F1-4A4E-926E-54922722F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6864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A0BA9-E63E-4C80-983A-4F128817886A}" type="datetimeFigureOut">
              <a:rPr lang="cs-CZ" smtClean="0"/>
              <a:t>07.06.2020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BF254-35F1-4A4E-926E-54922722F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0812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A0BA9-E63E-4C80-983A-4F128817886A}" type="datetimeFigureOut">
              <a:rPr lang="cs-CZ" smtClean="0"/>
              <a:t>07.06.2020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BF254-35F1-4A4E-926E-54922722F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220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A0BA9-E63E-4C80-983A-4F128817886A}" type="datetimeFigureOut">
              <a:rPr lang="cs-CZ" smtClean="0"/>
              <a:t>07.06.2020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BF254-35F1-4A4E-926E-54922722F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268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>
                <a:solidFill>
                  <a:prstClr val="black"/>
                </a:solidFill>
              </a:rPr>
              <a:t>Písmeno ď, ť, ň </a:t>
            </a:r>
            <a:br>
              <a:rPr lang="cs-CZ" sz="2800" dirty="0">
                <a:solidFill>
                  <a:prstClr val="black"/>
                </a:solidFill>
              </a:rPr>
            </a:br>
            <a:r>
              <a:rPr lang="cs-CZ" sz="2800" dirty="0">
                <a:solidFill>
                  <a:prstClr val="black"/>
                </a:solidFill>
              </a:rPr>
              <a:t>Slabiky </a:t>
            </a:r>
            <a:r>
              <a:rPr lang="cs-CZ" sz="2800" dirty="0" err="1">
                <a:solidFill>
                  <a:prstClr val="black"/>
                </a:solidFill>
              </a:rPr>
              <a:t>dě</a:t>
            </a:r>
            <a:r>
              <a:rPr lang="cs-CZ" sz="2800" dirty="0">
                <a:solidFill>
                  <a:prstClr val="black"/>
                </a:solidFill>
              </a:rPr>
              <a:t>, tě, ně, di, ti, ni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/>
              <a:t>1. Doplň  slabiky  </a:t>
            </a:r>
            <a:r>
              <a:rPr lang="cs-CZ" sz="1400" dirty="0" err="1"/>
              <a:t>dě</a:t>
            </a:r>
            <a:r>
              <a:rPr lang="cs-CZ" sz="1400" dirty="0"/>
              <a:t> ,  tě , ně .</a:t>
            </a:r>
          </a:p>
          <a:p>
            <a:pPr marL="0" indent="0">
              <a:buNone/>
            </a:pPr>
            <a:r>
              <a:rPr lang="cs-CZ" sz="1400" dirty="0"/>
              <a:t> </a:t>
            </a:r>
          </a:p>
          <a:p>
            <a:pPr marL="0" indent="0">
              <a:buNone/>
            </a:pPr>
            <a:r>
              <a:rPr lang="cs-CZ" sz="1400" dirty="0"/>
              <a:t>    </a:t>
            </a:r>
            <a:r>
              <a:rPr lang="cs-CZ" sz="1800" dirty="0"/>
              <a:t>síň           loď          síť          tůň          kůň           labuť</a:t>
            </a:r>
          </a:p>
          <a:p>
            <a:pPr marL="0" indent="0">
              <a:buNone/>
            </a:pPr>
            <a:r>
              <a:rPr lang="cs-CZ" sz="1800" dirty="0"/>
              <a:t>    </a:t>
            </a:r>
            <a:r>
              <a:rPr lang="cs-CZ" sz="1800" dirty="0" err="1"/>
              <a:t>sí</a:t>
            </a:r>
            <a:r>
              <a:rPr lang="cs-CZ" sz="1800" dirty="0"/>
              <a:t>__        </a:t>
            </a:r>
            <a:r>
              <a:rPr lang="cs-CZ" sz="1800" dirty="0" err="1"/>
              <a:t>lo</a:t>
            </a:r>
            <a:r>
              <a:rPr lang="cs-CZ" sz="1800" dirty="0"/>
              <a:t>__        </a:t>
            </a:r>
            <a:r>
              <a:rPr lang="cs-CZ" sz="1800" dirty="0" err="1"/>
              <a:t>sí</a:t>
            </a:r>
            <a:r>
              <a:rPr lang="cs-CZ" sz="1800" dirty="0"/>
              <a:t>__        </a:t>
            </a:r>
            <a:r>
              <a:rPr lang="cs-CZ" sz="1800" dirty="0" err="1"/>
              <a:t>tů</a:t>
            </a:r>
            <a:r>
              <a:rPr lang="cs-CZ" sz="1800" dirty="0"/>
              <a:t>__       </a:t>
            </a:r>
            <a:r>
              <a:rPr lang="cs-CZ" sz="1800" dirty="0" err="1"/>
              <a:t>ko</a:t>
            </a:r>
            <a:r>
              <a:rPr lang="cs-CZ" sz="1800" dirty="0"/>
              <a:t>__         </a:t>
            </a:r>
            <a:r>
              <a:rPr lang="cs-CZ" sz="1800" dirty="0" err="1"/>
              <a:t>labu</a:t>
            </a:r>
            <a:r>
              <a:rPr lang="cs-CZ" sz="1800" dirty="0"/>
              <a:t>__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400" dirty="0"/>
              <a:t>2. Doplň .</a:t>
            </a:r>
          </a:p>
          <a:p>
            <a:pPr marL="0" indent="0">
              <a:buNone/>
            </a:pPr>
            <a:r>
              <a:rPr lang="cs-CZ" sz="1400" dirty="0"/>
              <a:t>    </a:t>
            </a:r>
            <a:r>
              <a:rPr lang="cs-CZ" sz="1800" dirty="0"/>
              <a:t>Káťa  a  Táňa  si  hrají  s  panenkou .   </a:t>
            </a:r>
          </a:p>
          <a:p>
            <a:pPr marL="0" indent="0">
              <a:buNone/>
            </a:pPr>
            <a:r>
              <a:rPr lang="cs-CZ" sz="1800" dirty="0"/>
              <a:t>   Mají  také  růžový  _______________ .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400" dirty="0"/>
              <a:t>          Vylušti  šifru 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768" y="8217328"/>
            <a:ext cx="4535817" cy="926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156" y="5220072"/>
            <a:ext cx="4578350" cy="271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7917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400" dirty="0"/>
              <a:t>3. Doplň  správná  slova .</a:t>
            </a:r>
            <a:br>
              <a:rPr lang="cs-CZ" sz="1400" dirty="0"/>
            </a:br>
            <a:br>
              <a:rPr lang="cs-CZ" sz="1400" dirty="0"/>
            </a:br>
            <a:r>
              <a:rPr lang="cs-CZ" sz="1400" dirty="0"/>
              <a:t>    </a:t>
            </a:r>
            <a:r>
              <a:rPr lang="cs-CZ" sz="1800" dirty="0"/>
              <a:t>Z  věže  slyšíme  ____________. </a:t>
            </a:r>
            <a:br>
              <a:rPr lang="cs-CZ" sz="1800" dirty="0"/>
            </a:br>
            <a:r>
              <a:rPr lang="cs-CZ" sz="1800" dirty="0"/>
              <a:t>   Ve  škole  zvonek  _____________.        ( zvony ,  zvoní )</a:t>
            </a:r>
            <a:endParaRPr lang="cs-CZ" sz="1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2656" y="1763688"/>
            <a:ext cx="6172200" cy="60346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/>
              <a:t>   Strom  má  hluboké  ____________.</a:t>
            </a:r>
          </a:p>
          <a:p>
            <a:pPr marL="0" indent="0">
              <a:buNone/>
            </a:pPr>
            <a:r>
              <a:rPr lang="cs-CZ" sz="1800" dirty="0"/>
              <a:t>   Do  jídla  dáváme  _____________.         ( kořeny ,  koření )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400" dirty="0"/>
              <a:t>4. Rozhodni  a  dopiš  písmeno  y   i ,  ý   í .</a:t>
            </a:r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r>
              <a:rPr lang="cs-CZ" sz="1400" dirty="0"/>
              <a:t>    </a:t>
            </a:r>
            <a:r>
              <a:rPr lang="cs-CZ" sz="1800" dirty="0" err="1"/>
              <a:t>Ton_k</a:t>
            </a:r>
            <a:r>
              <a:rPr lang="cs-CZ" sz="1800" dirty="0"/>
              <a:t>    sed_   na   </a:t>
            </a:r>
            <a:r>
              <a:rPr lang="cs-CZ" sz="1800" dirty="0" err="1"/>
              <a:t>třešn</a:t>
            </a:r>
            <a:r>
              <a:rPr lang="cs-CZ" sz="1800" dirty="0"/>
              <a:t>_ .  </a:t>
            </a:r>
            <a:r>
              <a:rPr lang="cs-CZ" sz="1800" dirty="0" err="1"/>
              <a:t>Tad</a:t>
            </a:r>
            <a:r>
              <a:rPr lang="cs-CZ" sz="1800" dirty="0"/>
              <a:t>_  je  </a:t>
            </a:r>
            <a:r>
              <a:rPr lang="cs-CZ" sz="1800" dirty="0" err="1"/>
              <a:t>krásn</a:t>
            </a:r>
            <a:r>
              <a:rPr lang="cs-CZ" sz="1800" dirty="0"/>
              <a:t>_  výhled.   </a:t>
            </a:r>
          </a:p>
          <a:p>
            <a:pPr marL="0" indent="0">
              <a:buNone/>
            </a:pPr>
            <a:r>
              <a:rPr lang="cs-CZ" sz="1800" dirty="0"/>
              <a:t>   Jenom  </a:t>
            </a:r>
            <a:r>
              <a:rPr lang="cs-CZ" sz="1800" dirty="0" err="1"/>
              <a:t>nespadn</a:t>
            </a:r>
            <a:r>
              <a:rPr lang="cs-CZ" sz="1800" dirty="0"/>
              <a:t>_ !   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400" dirty="0"/>
              <a:t>5. Doplň  </a:t>
            </a:r>
            <a:r>
              <a:rPr lang="cs-CZ" sz="1400" dirty="0" err="1"/>
              <a:t>dy</a:t>
            </a:r>
            <a:r>
              <a:rPr lang="cs-CZ" sz="1400" dirty="0"/>
              <a:t>   di ,   ty   ti ,   </a:t>
            </a:r>
            <a:r>
              <a:rPr lang="cs-CZ" sz="1400" dirty="0" err="1"/>
              <a:t>ny</a:t>
            </a:r>
            <a:r>
              <a:rPr lang="cs-CZ" sz="1400" dirty="0"/>
              <a:t>   ni .</a:t>
            </a:r>
          </a:p>
          <a:p>
            <a:pPr marL="0" indent="0">
              <a:buNone/>
            </a:pPr>
            <a:r>
              <a:rPr lang="cs-CZ" sz="1400" dirty="0"/>
              <a:t> </a:t>
            </a:r>
          </a:p>
          <a:p>
            <a:pPr marL="0" indent="0">
              <a:buNone/>
            </a:pPr>
            <a:r>
              <a:rPr lang="cs-CZ" sz="1400" dirty="0"/>
              <a:t>     </a:t>
            </a:r>
            <a:r>
              <a:rPr lang="cs-CZ" sz="1800" dirty="0"/>
              <a:t>   </a:t>
            </a:r>
            <a:endParaRPr lang="cs-CZ" sz="1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418719"/>
              </p:ext>
            </p:extLst>
          </p:nvPr>
        </p:nvGraphicFramePr>
        <p:xfrm>
          <a:off x="620688" y="4788024"/>
          <a:ext cx="45720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kla</a:t>
                      </a:r>
                      <a:r>
                        <a:rPr lang="cs-CZ" dirty="0"/>
                        <a:t>__</a:t>
                      </a:r>
                      <a:r>
                        <a:rPr lang="cs-CZ" dirty="0" err="1"/>
                        <a:t>vo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ky</a:t>
                      </a:r>
                      <a:r>
                        <a:rPr lang="cs-CZ" dirty="0"/>
                        <a:t>__</a:t>
                      </a:r>
                      <a:r>
                        <a:rPr lang="cs-CZ" dirty="0" err="1"/>
                        <a:t>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komí</a:t>
                      </a:r>
                      <a:r>
                        <a:rPr lang="cs-CZ" dirty="0"/>
                        <a:t>__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klá__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mo</a:t>
                      </a:r>
                      <a:r>
                        <a:rPr lang="cs-CZ" dirty="0"/>
                        <a:t>__</a:t>
                      </a:r>
                      <a:r>
                        <a:rPr lang="cs-CZ" dirty="0" err="1"/>
                        <a:t>li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komi</a:t>
                      </a:r>
                      <a:r>
                        <a:rPr lang="cs-CZ" dirty="0"/>
                        <a:t>__</a:t>
                      </a:r>
                      <a:r>
                        <a:rPr lang="cs-CZ" dirty="0" err="1"/>
                        <a:t>ci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ho__</a:t>
                      </a:r>
                      <a:r>
                        <a:rPr lang="cs-CZ" dirty="0" err="1"/>
                        <a:t>ny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bo</a:t>
                      </a:r>
                      <a:r>
                        <a:rPr lang="cs-CZ" dirty="0"/>
                        <a:t>__</a:t>
                      </a:r>
                      <a:r>
                        <a:rPr lang="cs-CZ" dirty="0" err="1"/>
                        <a:t>čky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par__</a:t>
                      </a:r>
                      <a:r>
                        <a:rPr lang="cs-CZ" dirty="0" err="1"/>
                        <a:t>ky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768" y="8217328"/>
            <a:ext cx="4535817" cy="926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4616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400" dirty="0"/>
              <a:t>Řešení:</a:t>
            </a:r>
            <a:br>
              <a:rPr lang="cs-CZ" sz="1400" dirty="0"/>
            </a:br>
            <a:r>
              <a:rPr lang="cs-CZ" sz="1400" dirty="0"/>
              <a:t>1.  síně, lodě, sítě, tůně, koně, labutě</a:t>
            </a:r>
            <a:br>
              <a:rPr lang="cs-CZ" sz="1400" dirty="0"/>
            </a:br>
            <a:br>
              <a:rPr lang="cs-CZ" sz="1400" dirty="0"/>
            </a:br>
            <a:r>
              <a:rPr lang="cs-CZ" sz="1400" dirty="0"/>
              <a:t>2.  Káťa a Táňa si hrají s panenkou. Mají také růžový </a:t>
            </a:r>
            <a:r>
              <a:rPr lang="cs-CZ" sz="1400" u="sng" dirty="0"/>
              <a:t>kočárek.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768" y="8217328"/>
            <a:ext cx="4535817" cy="926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348623"/>
              </p:ext>
            </p:extLst>
          </p:nvPr>
        </p:nvGraphicFramePr>
        <p:xfrm>
          <a:off x="692696" y="2555776"/>
          <a:ext cx="4572000" cy="2592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92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75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4 + 2 + 3 – 2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10 – 3 + 2 – 4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O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 +</a:t>
                      </a:r>
                      <a:r>
                        <a:rPr lang="cs-CZ" baseline="0" dirty="0"/>
                        <a:t> 2 + 6 – 7 =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Č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9 – 5 + 4 – 2 =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Á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10</a:t>
                      </a:r>
                      <a:r>
                        <a:rPr lang="cs-CZ" baseline="0" dirty="0"/>
                        <a:t> – 6 – 2 – 1 =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R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 + 4 + 0 – 2 =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248">
                <a:tc>
                  <a:txBody>
                    <a:bodyPr/>
                    <a:lstStyle/>
                    <a:p>
                      <a:r>
                        <a:rPr lang="cs-CZ" dirty="0"/>
                        <a:t>5 + 2 + 3 – 8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42900" y="5580112"/>
            <a:ext cx="6172200" cy="24482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/>
              <a:t>3. Z věže slyšíme zvony.  Ve škole zvonek zvoní. </a:t>
            </a:r>
          </a:p>
          <a:p>
            <a:pPr marL="0" indent="0">
              <a:buNone/>
            </a:pPr>
            <a:r>
              <a:rPr lang="cs-CZ" sz="1400" dirty="0"/>
              <a:t>     Strom má hluboké kořeny.  Do jídla dáváme koření. </a:t>
            </a:r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r>
              <a:rPr lang="cs-CZ" sz="1400" dirty="0"/>
              <a:t>4. Toník sedí na třešni. Tady je krásný výhled. Jenom nespadni.</a:t>
            </a:r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r>
              <a:rPr lang="cs-CZ" sz="1400" dirty="0"/>
              <a:t>5.  </a:t>
            </a:r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/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190944"/>
              </p:ext>
            </p:extLst>
          </p:nvPr>
        </p:nvGraphicFramePr>
        <p:xfrm>
          <a:off x="692696" y="6948264"/>
          <a:ext cx="45720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kladivo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kytice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komíny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klády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motýli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kominíci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hodiny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botičky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parníky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06231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351</Words>
  <Application>Microsoft Office PowerPoint</Application>
  <PresentationFormat>Předvádění na obrazovce (4:3)</PresentationFormat>
  <Paragraphs>83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6" baseType="lpstr">
      <vt:lpstr>Arial</vt:lpstr>
      <vt:lpstr>Calibri</vt:lpstr>
      <vt:lpstr>Motiv systému Office</vt:lpstr>
      <vt:lpstr>Písmeno ď, ť, ň  Slabiky dě, tě, ně, di, ti, ni</vt:lpstr>
      <vt:lpstr>3. Doplň  správná  slova .      Z  věže  slyšíme  ____________.     Ve  škole  zvonek  _____________.        ( zvony ,  zvoní )</vt:lpstr>
      <vt:lpstr>Řešení: 1.  síně, lodě, sítě, tůně, koně, labutě  2.  Káťa a Táňa si hrají s panenkou. Mají také růžový kočárek.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Písmeno ď, ť, ň  Slabiky dě, tě, ně, di, ti, ni</dc:title>
  <dc:creator>Zaneta</dc:creator>
  <cp:lastModifiedBy>Iva</cp:lastModifiedBy>
  <cp:revision>10</cp:revision>
  <dcterms:created xsi:type="dcterms:W3CDTF">2012-02-02T19:52:53Z</dcterms:created>
  <dcterms:modified xsi:type="dcterms:W3CDTF">2020-06-07T17:41:18Z</dcterms:modified>
</cp:coreProperties>
</file>