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20"/>
          <p:cNvSpPr>
            <a:spLocks noGrp="1"/>
          </p:cNvSpPr>
          <p:nvPr>
            <p:ph type="ctrTitle"/>
          </p:nvPr>
        </p:nvSpPr>
        <p:spPr>
          <a:xfrm>
            <a:off x="722376" y="2688336"/>
            <a:ext cx="7772400" cy="3108960"/>
          </a:xfrm>
        </p:spPr>
        <p:txBody>
          <a:bodyPr anchor="t" anchorCtr="0">
            <a:noAutofit/>
          </a:bodyPr>
          <a:lstStyle>
            <a:lvl1pPr algn="ctr">
              <a:defRPr lang="en-US" sz="6200" b="1" cap="none" spc="0" dirty="0" smtClean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4" name="Rectangle 26"/>
          <p:cNvSpPr>
            <a:spLocks noGrp="1"/>
          </p:cNvSpPr>
          <p:nvPr>
            <p:ph type="subTitle" idx="1"/>
          </p:nvPr>
        </p:nvSpPr>
        <p:spPr>
          <a:xfrm>
            <a:off x="722376" y="1133856"/>
            <a:ext cx="7772400" cy="1508760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200" b="0">
                <a:solidFill>
                  <a:schemeClr val="tx2">
                    <a:shade val="55000"/>
                  </a:schemeClr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8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9" name="Rectangle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5" name="Rectangle 2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 lang="en-US" smtClean="0"/>
            </a:lvl1pPr>
          </a:lstStyle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690563" y="491696"/>
            <a:ext cx="7762875" cy="5874608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777240" y="795996"/>
            <a:ext cx="7589520" cy="3112843"/>
          </a:xfrm>
        </p:spPr>
        <p:txBody>
          <a:bodyPr anchor="b">
            <a:normAutofit/>
          </a:bodyPr>
          <a:lstStyle>
            <a:lvl1pPr algn="ctr">
              <a:buNone/>
              <a:defRPr lang="en-US" sz="6200" b="1" cap="none" spc="0" dirty="0">
                <a:ln w="1905"/>
                <a:gradFill>
                  <a:gsLst>
                    <a:gs pos="0">
                      <a:schemeClr val="tx2">
                        <a:shade val="30000"/>
                        <a:satMod val="255000"/>
                      </a:schemeClr>
                    </a:gs>
                    <a:gs pos="58000">
                      <a:schemeClr val="tx2">
                        <a:tint val="90000"/>
                        <a:satMod val="300000"/>
                      </a:schemeClr>
                    </a:gs>
                    <a:gs pos="100000">
                      <a:schemeClr val="tx2">
                        <a:tint val="80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>
          <a:xfrm>
            <a:off x="777240" y="3948552"/>
            <a:ext cx="7589520" cy="1509712"/>
          </a:xfrm>
        </p:spPr>
        <p:txBody>
          <a:bodyPr anchor="t">
            <a:normAutofit/>
          </a:bodyPr>
          <a:lstStyle>
            <a:lvl1pPr indent="0" algn="ctr">
              <a:buNone/>
              <a:defRPr lang="en-US" sz="2200" b="0" smtClean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>
          <a:xfrm>
            <a:off x="762000" y="5958840"/>
            <a:ext cx="2133600" cy="365760"/>
          </a:xfrm>
        </p:spPr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>
          <a:xfrm>
            <a:off x="3124200" y="5958840"/>
            <a:ext cx="28956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>
          <a:xfrm>
            <a:off x="6248400" y="5958840"/>
            <a:ext cx="2133600" cy="365760"/>
          </a:xfrm>
        </p:spPr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965960" y="2785402"/>
            <a:ext cx="5760720" cy="914400"/>
          </a:xfrm>
        </p:spPr>
        <p:txBody>
          <a:bodyPr lIns="91440" rIns="91440" anchor="ctr">
            <a:noAutofit/>
          </a:bodyPr>
          <a:lstStyle>
            <a:lvl1pPr algn="ctr">
              <a:defRPr sz="35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>
          <a:xfrm>
            <a:off x="1600200" y="547468"/>
            <a:ext cx="3383280" cy="639762"/>
          </a:xfrm>
          <a:prstGeom prst="roundRect">
            <a:avLst>
              <a:gd name="adj" fmla="val 6772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3"/>
          <p:cNvSpPr>
            <a:spLocks noGrp="1"/>
          </p:cNvSpPr>
          <p:nvPr>
            <p:ph sz="half" idx="2"/>
          </p:nvPr>
        </p:nvSpPr>
        <p:spPr>
          <a:xfrm>
            <a:off x="1600200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sz="quarter" idx="3"/>
          </p:nvPr>
        </p:nvSpPr>
        <p:spPr>
          <a:xfrm>
            <a:off x="5128846" y="547468"/>
            <a:ext cx="3383280" cy="639762"/>
          </a:xfrm>
          <a:prstGeom prst="roundRect">
            <a:avLst>
              <a:gd name="adj" fmla="val 5673"/>
            </a:avLst>
          </a:prstGeom>
          <a:solidFill>
            <a:schemeClr val="bg1">
              <a:alpha val="55000"/>
            </a:schemeClr>
          </a:solidFill>
          <a:ln w="12700">
            <a:solidFill>
              <a:schemeClr val="bg1"/>
            </a:solidFill>
          </a:ln>
        </p:spPr>
        <p:txBody>
          <a:bodyPr lIns="91440" tIns="91440" rIns="91440" bIns="91440" anchor="ctr">
            <a:noAutofit/>
          </a:bodyPr>
          <a:lstStyle>
            <a:lvl1pPr marL="0" indent="0" algn="l">
              <a:buNone/>
              <a:defRPr sz="1600" b="1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Rectangle 5"/>
          <p:cNvSpPr>
            <a:spLocks noGrp="1"/>
          </p:cNvSpPr>
          <p:nvPr>
            <p:ph sz="quarter" idx="4"/>
          </p:nvPr>
        </p:nvSpPr>
        <p:spPr>
          <a:xfrm>
            <a:off x="5128846" y="1322362"/>
            <a:ext cx="3383280" cy="4800600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8" name="Rectangl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3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 rot="16200000">
            <a:off x="-1828801" y="2888565"/>
            <a:ext cx="5486400" cy="914400"/>
          </a:xfrm>
        </p:spPr>
        <p:txBody>
          <a:bodyPr anchor="b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l">
              <a:defRPr sz="28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idx="1"/>
          </p:nvPr>
        </p:nvSpPr>
        <p:spPr>
          <a:xfrm>
            <a:off x="2590800" y="602566"/>
            <a:ext cx="5943600" cy="54864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body" sz="half" idx="2"/>
          </p:nvPr>
        </p:nvSpPr>
        <p:spPr>
          <a:xfrm rot="16200000">
            <a:off x="-859303" y="2888566"/>
            <a:ext cx="5486400" cy="914400"/>
          </a:xfrm>
        </p:spPr>
        <p:txBody>
          <a:bodyPr lIns="91440" rIns="91440"/>
          <a:lstStyle>
            <a:lvl1pPr marL="0" indent="0" algn="l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6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6"/>
          <p:cNvSpPr>
            <a:spLocks noGrp="1"/>
          </p:cNvSpPr>
          <p:nvPr>
            <p:ph type="sldNum" sz="quarter" idx="12"/>
          </p:nvPr>
        </p:nvSpPr>
        <p:spPr>
          <a:xfrm>
            <a:off x="6553200" y="6214404"/>
            <a:ext cx="2133600" cy="365760"/>
          </a:xfrm>
        </p:spPr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le 7"/>
          <p:cNvSpPr/>
          <p:nvPr/>
        </p:nvSpPr>
        <p:spPr>
          <a:xfrm>
            <a:off x="4740812" y="794822"/>
            <a:ext cx="3960051" cy="5294376"/>
          </a:xfrm>
          <a:prstGeom prst="roundRect">
            <a:avLst>
              <a:gd name="adj" fmla="val 3541"/>
            </a:avLst>
          </a:prstGeom>
          <a:solidFill>
            <a:srgbClr val="FFFFFF">
              <a:alpha val="40000"/>
            </a:srgbClr>
          </a:soli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2"/>
          <p:cNvSpPr>
            <a:spLocks noGrp="1"/>
          </p:cNvSpPr>
          <p:nvPr>
            <p:ph type="title"/>
          </p:nvPr>
        </p:nvSpPr>
        <p:spPr>
          <a:xfrm>
            <a:off x="5277728" y="3501743"/>
            <a:ext cx="3200400" cy="1143000"/>
          </a:xfrm>
        </p:spPr>
        <p:txBody>
          <a:bodyPr anchor="t">
            <a:no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>
            <a:lvl1pPr algn="ctr">
              <a:buNone/>
              <a:defRPr sz="2600" b="1">
                <a:solidFill>
                  <a:schemeClr val="tx2"/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pic" idx="1"/>
          </p:nvPr>
        </p:nvSpPr>
        <p:spPr>
          <a:xfrm>
            <a:off x="527537" y="821202"/>
            <a:ext cx="4550899" cy="5215597"/>
          </a:xfrm>
          <a:prstGeom prst="roundRect">
            <a:avLst>
              <a:gd name="adj" fmla="val 622"/>
            </a:avLst>
          </a:prstGeom>
          <a:solidFill>
            <a:schemeClr val="bg1">
              <a:lumMod val="85000"/>
            </a:schemeClr>
          </a:solidFill>
          <a:ln w="101600">
            <a:solidFill>
              <a:srgbClr val="FFFFFF"/>
            </a:solidFill>
            <a:miter lim="800000"/>
          </a:ln>
          <a:effectLst>
            <a:outerShdw blurRad="65000" dist="25000" dir="5400000" algn="t" rotWithShape="0">
              <a:schemeClr val="bg2">
                <a:shade val="30000"/>
                <a:satMod val="250000"/>
                <a:alpha val="85000"/>
              </a:schemeClr>
            </a:outerShdw>
          </a:effectLst>
          <a:scene3d>
            <a:camera prst="orthographicFront"/>
            <a:lightRig rig="soft" dir="t">
              <a:rot lat="0" lon="0" rev="20100000"/>
            </a:lightRig>
          </a:scene3d>
          <a:sp3d contourW="3810">
            <a:bevelT w="95250" h="25400"/>
            <a:contourClr>
              <a:schemeClr val="bg2">
                <a:shade val="45000"/>
                <a:satMod val="145000"/>
              </a:schemeClr>
            </a:contourClr>
          </a:sp3d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/>
          <a:lstStyle>
            <a:lvl1pPr>
              <a:buNone/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 sz="2000" smtClean="0"/>
              <a:t>Kliknutím na ikonu přidáte obrázek.</a:t>
            </a:r>
            <a:endParaRPr lang="en-US" sz="2000" dirty="0"/>
          </a:p>
        </p:txBody>
      </p:sp>
      <p:sp>
        <p:nvSpPr>
          <p:cNvPr id="4" name="Rectangle 4"/>
          <p:cNvSpPr>
            <a:spLocks noGrp="1"/>
          </p:cNvSpPr>
          <p:nvPr>
            <p:ph type="body" sz="half" idx="2"/>
          </p:nvPr>
        </p:nvSpPr>
        <p:spPr>
          <a:xfrm>
            <a:off x="5277728" y="1600200"/>
            <a:ext cx="3200400" cy="1825343"/>
          </a:xfrm>
        </p:spPr>
        <p:txBody>
          <a:bodyPr bIns="0" anchor="b">
            <a:normAutofit/>
          </a:bodyPr>
          <a:lstStyle>
            <a:lvl1pPr marL="0" marR="0" indent="0" algn="ctr">
              <a:buFontTx/>
              <a:buNone/>
              <a:defRPr sz="1300">
                <a:solidFill>
                  <a:schemeClr val="tx1">
                    <a:tint val="95000"/>
                  </a:schemeClr>
                </a:solidFill>
              </a:defRPr>
            </a:lvl1pPr>
            <a:lvl2pPr marL="460375" marR="0" indent="-112713">
              <a:buFontTx/>
              <a:buNone/>
              <a:defRPr sz="1200"/>
            </a:lvl2pPr>
            <a:lvl3pPr marL="914400" marR="0" indent="-117475">
              <a:buFontTx/>
              <a:buNone/>
              <a:defRPr sz="1000"/>
            </a:lvl3pPr>
            <a:lvl4pPr marL="1316038" marR="0" indent="-112713">
              <a:buFontTx/>
              <a:buNone/>
              <a:defRPr sz="900"/>
            </a:lvl4pPr>
            <a:lvl5pPr marL="1711325" marR="0" indent="-117475"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342900" y="228600"/>
            <a:ext cx="8458200" cy="6400800"/>
          </a:xfrm>
          <a:prstGeom prst="roundRect">
            <a:avLst>
              <a:gd name="adj" fmla="val 2238"/>
            </a:avLst>
          </a:prstGeom>
          <a:gradFill rotWithShape="1">
            <a:gsLst>
              <a:gs pos="0">
                <a:schemeClr val="bg1">
                  <a:satMod val="300000"/>
                  <a:alpha val="50000"/>
                </a:schemeClr>
              </a:gs>
              <a:gs pos="35000">
                <a:schemeClr val="bg1">
                  <a:satMod val="300000"/>
                  <a:alpha val="87000"/>
                </a:schemeClr>
              </a:gs>
              <a:gs pos="50000">
                <a:schemeClr val="bg1">
                  <a:satMod val="300000"/>
                  <a:alpha val="92000"/>
                </a:schemeClr>
              </a:gs>
              <a:gs pos="60000">
                <a:schemeClr val="bg1">
                  <a:satMod val="300000"/>
                  <a:alpha val="89000"/>
                </a:schemeClr>
              </a:gs>
              <a:gs pos="100000">
                <a:schemeClr val="bg1">
                  <a:satMod val="300000"/>
                  <a:alpha val="55000"/>
                </a:schemeClr>
              </a:gs>
            </a:gsLst>
            <a:lin ang="5400000" scaled="1"/>
          </a:gradFill>
          <a:ln>
            <a:noFill/>
          </a:ln>
          <a:effectLst>
            <a:outerShdw blurRad="63500" dist="45720" dir="5400000" algn="t" rotWithShape="0">
              <a:schemeClr val="bg2">
                <a:shade val="30000"/>
                <a:satMod val="250000"/>
                <a:alpha val="90000"/>
              </a:scheme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500000"/>
            </a:lightRig>
          </a:scene3d>
          <a:sp3d contourW="6350" prstMaterial="powder">
            <a:bevelT w="50800" h="63500"/>
            <a:contourClr>
              <a:schemeClr val="bg2">
                <a:shade val="90000"/>
                <a:lumMod val="55000"/>
              </a:schemeClr>
            </a:contourClr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orbel"/>
              <a:ea typeface="+mn-ea"/>
              <a:cs typeface="+mn-cs"/>
            </a:endParaRPr>
          </a:p>
        </p:txBody>
      </p:sp>
      <p:sp>
        <p:nvSpPr>
          <p:cNvPr id="2" name="Rectangle 10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prstGeom prst="rect">
            <a:avLst/>
          </a:prstGeom>
        </p:spPr>
        <p:txBody>
          <a:bodyPr anchor="b" anchorCtr="0">
            <a:normAutofit/>
            <a:scene3d>
              <a:camera prst="orthographicFront"/>
              <a:lightRig rig="soft" dir="t">
                <a:rot lat="0" lon="0" rev="2100000"/>
              </a:lightRig>
            </a:scene3d>
            <a:sp3d prstMaterial="matte"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5" name="Rectangle 1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lIns="45720" rIns="45720" anchor="t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27" name="Rectangle 22"/>
          <p:cNvSpPr>
            <a:spLocks noGrp="1"/>
          </p:cNvSpPr>
          <p:nvPr>
            <p:ph type="dt" sz="half" idx="2"/>
          </p:nvPr>
        </p:nvSpPr>
        <p:spPr>
          <a:xfrm>
            <a:off x="457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B665410C-0E20-4136-A4CE-E3CE98E03F79}" type="datetimeFigureOut">
              <a:rPr lang="cs-CZ" smtClean="0"/>
              <a:pPr/>
              <a:t>17. 3. 2020</a:t>
            </a:fld>
            <a:endParaRPr lang="cs-CZ"/>
          </a:p>
        </p:txBody>
      </p:sp>
      <p:sp>
        <p:nvSpPr>
          <p:cNvPr id="18" name="Rectangle 18"/>
          <p:cNvSpPr>
            <a:spLocks noGrp="1"/>
          </p:cNvSpPr>
          <p:nvPr>
            <p:ph type="ftr" sz="quarter" idx="3"/>
          </p:nvPr>
        </p:nvSpPr>
        <p:spPr>
          <a:xfrm>
            <a:off x="3124200" y="6214404"/>
            <a:ext cx="2895600" cy="365760"/>
          </a:xfrm>
          <a:prstGeom prst="rect">
            <a:avLst/>
          </a:prstGeom>
        </p:spPr>
        <p:txBody>
          <a:bodyPr anchor="b" anchorCtr="0"/>
          <a:lstStyle>
            <a:lvl1pPr algn="ct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endParaRPr lang="cs-CZ"/>
          </a:p>
        </p:txBody>
      </p:sp>
      <p:sp>
        <p:nvSpPr>
          <p:cNvPr id="13" name="Rectangle 15"/>
          <p:cNvSpPr>
            <a:spLocks noGrp="1"/>
          </p:cNvSpPr>
          <p:nvPr>
            <p:ph type="sldNum" sz="quarter" idx="4"/>
          </p:nvPr>
        </p:nvSpPr>
        <p:spPr>
          <a:xfrm>
            <a:off x="6553200" y="6214404"/>
            <a:ext cx="2133600" cy="365760"/>
          </a:xfrm>
          <a:prstGeom prst="rect">
            <a:avLst/>
          </a:prstGeom>
        </p:spPr>
        <p:txBody>
          <a:bodyPr anchor="b" anchorCtr="0"/>
          <a:lstStyle>
            <a:lvl1pPr algn="r">
              <a:defRPr lang="en-US" sz="1000" b="0" smtClean="0">
                <a:solidFill>
                  <a:schemeClr val="tx2">
                    <a:tint val="75000"/>
                    <a:satMod val="150000"/>
                  </a:schemeClr>
                </a:solidFill>
                <a:latin typeface="+mn-lt"/>
                <a:ea typeface="+mn-lt"/>
                <a:cs typeface="+mn-lt"/>
              </a:defRPr>
            </a:lvl1pPr>
          </a:lstStyle>
          <a:p>
            <a:fld id="{04105771-4BE7-419D-A8D5-49CB51F2AF3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defPPr>
        <a:defRPr sz="4400">
          <a:solidFill>
            <a:schemeClr val="tx2">
              <a:shade val="80000"/>
              <a:satMod val="150000"/>
            </a:schemeClr>
          </a:solidFill>
          <a:latin typeface="+mj-lt"/>
          <a:ea typeface="+mj-ea"/>
          <a:cs typeface="+mj-cs"/>
        </a:defRPr>
      </a:defPPr>
      <a:lvl1pPr algn="ctr" eaLnBrk="1" hangingPunct="1">
        <a:buNone/>
        <a:defRPr lang="en-US" sz="5300" b="1" strike="noStrike" kern="1200" baseline="0" dirty="0" smtClean="0">
          <a:solidFill>
            <a:schemeClr val="tx2">
              <a:shade val="85000"/>
              <a:satMod val="150000"/>
            </a:schemeClr>
          </a:solidFill>
          <a:effectLst/>
          <a:latin typeface="+mj-lt"/>
          <a:ea typeface="+mj-lt"/>
          <a:cs typeface="+mj-lt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457200" indent="-274320" algn="l" eaLnBrk="1" hangingPunct="1">
        <a:buClr>
          <a:schemeClr val="accent1"/>
        </a:buClr>
        <a:buSzPct val="80000"/>
        <a:buFont typeface="Wingdings 2" pitchFamily="18" charset="2"/>
        <a:buChar char=""/>
        <a:defRPr sz="2800">
          <a:solidFill>
            <a:schemeClr val="tx1"/>
          </a:solidFill>
          <a:latin typeface="+mn-lt"/>
          <a:ea typeface="+mn-lt"/>
          <a:cs typeface="+mn-lt"/>
        </a:defRPr>
      </a:lvl1pPr>
      <a:lvl2pPr marL="758952" indent="-228600" algn="l" eaLnBrk="1" hangingPunct="1">
        <a:buClr>
          <a:schemeClr val="accent2"/>
        </a:buClr>
        <a:buFont typeface="Wingdings 2" pitchFamily="18" charset="2"/>
        <a:buChar char=""/>
        <a:defRPr sz="2200">
          <a:solidFill>
            <a:schemeClr val="tx1"/>
          </a:solidFill>
          <a:latin typeface="+mn-lt"/>
          <a:ea typeface="+mn-lt"/>
          <a:cs typeface="+mn-lt"/>
        </a:defRPr>
      </a:lvl2pPr>
      <a:lvl3pPr marL="1033272" indent="-228600" algn="l" eaLnBrk="1" hangingPunct="1">
        <a:buClr>
          <a:schemeClr val="accent3"/>
        </a:buClr>
        <a:buFont typeface="Wingdings 2" pitchFamily="18" charset="2"/>
        <a:buChar char=""/>
        <a:defRPr sz="2000">
          <a:solidFill>
            <a:schemeClr val="tx1"/>
          </a:solidFill>
          <a:latin typeface="+mn-lt"/>
          <a:ea typeface="+mn-lt"/>
          <a:cs typeface="+mn-lt"/>
        </a:defRPr>
      </a:lvl3pPr>
      <a:lvl4pPr marL="1298448" indent="-228600" algn="l" eaLnBrk="1" hangingPunct="1">
        <a:buClr>
          <a:schemeClr val="accent4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4pPr>
      <a:lvl5pPr marL="1554480" indent="-228600" algn="l" eaLnBrk="1" hangingPunct="1">
        <a:buClr>
          <a:schemeClr val="accent5"/>
        </a:buClr>
        <a:buFont typeface="Wingdings 2" pitchFamily="18" charset="2"/>
        <a:buChar char=""/>
        <a:defRPr sz="1800">
          <a:solidFill>
            <a:schemeClr val="tx1"/>
          </a:solidFill>
          <a:latin typeface="+mn-lt"/>
          <a:ea typeface="+mn-lt"/>
          <a:cs typeface="+mn-lt"/>
        </a:defRPr>
      </a:lvl5pPr>
      <a:lvl6pPr marL="1810512" indent="-228600" algn="l" eaLnBrk="1" hangingPunct="1">
        <a:buClr>
          <a:schemeClr val="accent6"/>
        </a:buClr>
        <a:buFont typeface="Wingdings 2" pitchFamily="18" charset="2"/>
        <a:buChar char=""/>
        <a:defRPr lang="en-US" sz="1600" baseline="0" smtClean="0">
          <a:latin typeface="+mn-lt"/>
        </a:defRPr>
      </a:lvl6pPr>
      <a:lvl7pPr marL="2075688" indent="-228600" algn="l" eaLnBrk="1" hangingPunct="1">
        <a:buClr>
          <a:schemeClr val="tx2"/>
        </a:buClr>
        <a:buFont typeface="Wingdings 2" pitchFamily="18" charset="2"/>
        <a:buChar char=""/>
        <a:defRPr lang="en-US" sz="1600" baseline="0" smtClean="0">
          <a:latin typeface="+mn-lt"/>
        </a:defRPr>
      </a:lvl7pPr>
      <a:lvl8pPr marL="2340864" indent="-228600" algn="l" eaLnBrk="1" hangingPunct="1">
        <a:buClr>
          <a:schemeClr val="accent2"/>
        </a:buClr>
        <a:buFont typeface="Wingdings 2" pitchFamily="18" charset="2"/>
        <a:buChar char=""/>
        <a:defRPr sz="1600" baseline="0">
          <a:latin typeface="+mn-lt"/>
        </a:defRPr>
      </a:lvl8pPr>
      <a:lvl9pPr marL="2596896" indent="-228600" algn="l" eaLnBrk="1" hangingPunct="1">
        <a:buClr>
          <a:schemeClr val="accent1"/>
        </a:buClr>
        <a:buFont typeface="Wingdings 2" pitchFamily="18" charset="2"/>
        <a:buChar char=""/>
        <a:defRPr sz="1400" baseline="0">
          <a:latin typeface="+mn-lt"/>
        </a:defRPr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oubor:JJ_Thomson.jp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Soubor:Ernest_Rutherford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Historie objevu atomu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044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91264" cy="1756048"/>
          </a:xfrm>
        </p:spPr>
        <p:txBody>
          <a:bodyPr>
            <a:normAutofit/>
          </a:bodyPr>
          <a:lstStyle/>
          <a:p>
            <a:r>
              <a:rPr lang="cs-CZ" dirty="0" smtClean="0"/>
              <a:t>4) Podle </a:t>
            </a:r>
            <a:r>
              <a:rPr lang="cs-CZ" dirty="0" err="1" smtClean="0"/>
              <a:t>Rutherforda</a:t>
            </a:r>
            <a:r>
              <a:rPr lang="cs-CZ" dirty="0" smtClean="0"/>
              <a:t> a jeho planetárního modelu atomu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182880" indent="0">
              <a:buNone/>
            </a:pPr>
            <a:r>
              <a:rPr lang="cs-CZ" dirty="0" smtClean="0"/>
              <a:t>  </a:t>
            </a:r>
          </a:p>
          <a:p>
            <a:pPr marL="182880" indent="0">
              <a:buNone/>
            </a:pPr>
            <a:r>
              <a:rPr lang="cs-CZ" dirty="0"/>
              <a:t> </a:t>
            </a:r>
            <a:r>
              <a:rPr lang="cs-CZ" dirty="0" smtClean="0"/>
              <a:t> a) jsou záporné elektrony rozptýleny </a:t>
            </a:r>
          </a:p>
          <a:p>
            <a:pPr marL="182880" indent="0">
              <a:buNone/>
            </a:pPr>
            <a:r>
              <a:rPr lang="cs-CZ" dirty="0" smtClean="0"/>
              <a:t>      v kladně nabité hmotě </a:t>
            </a:r>
          </a:p>
          <a:p>
            <a:pPr marL="182880" indent="0">
              <a:buNone/>
            </a:pPr>
            <a:r>
              <a:rPr lang="cs-CZ" dirty="0" smtClean="0"/>
              <a:t>  b) jsou záporné elektrony v jádře atomu a </a:t>
            </a:r>
          </a:p>
          <a:p>
            <a:pPr marL="182880" indent="0">
              <a:buNone/>
            </a:pPr>
            <a:r>
              <a:rPr lang="cs-CZ" dirty="0"/>
              <a:t> </a:t>
            </a:r>
            <a:r>
              <a:rPr lang="cs-CZ" dirty="0" smtClean="0"/>
              <a:t>     kolem obíhají kladné protony</a:t>
            </a:r>
            <a:endParaRPr lang="cs-CZ" dirty="0"/>
          </a:p>
          <a:p>
            <a:pPr marL="182880" indent="0">
              <a:buNone/>
            </a:pPr>
            <a:r>
              <a:rPr lang="cs-CZ" dirty="0" smtClean="0"/>
              <a:t>  c) se atom skládá z kladného jádra, kolem  </a:t>
            </a:r>
          </a:p>
          <a:p>
            <a:pPr marL="182880" indent="0">
              <a:buNone/>
            </a:pPr>
            <a:r>
              <a:rPr lang="cs-CZ" dirty="0" smtClean="0"/>
              <a:t>      kterého obíhají záporné elektrony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8220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dirty="0" err="1" smtClean="0"/>
              <a:t>Démokritos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řecký filosof ( 470 – 371 př. n. l. )</a:t>
            </a:r>
          </a:p>
          <a:p>
            <a:endParaRPr lang="cs-CZ" dirty="0" smtClean="0"/>
          </a:p>
          <a:p>
            <a:r>
              <a:rPr lang="cs-CZ" dirty="0" smtClean="0"/>
              <a:t>předpověděl existenci atomů</a:t>
            </a:r>
          </a:p>
          <a:p>
            <a:endParaRPr lang="cs-CZ" dirty="0"/>
          </a:p>
          <a:p>
            <a:pPr marL="182880" indent="0">
              <a:buNone/>
            </a:pPr>
            <a:endParaRPr lang="cs-CZ" dirty="0" smtClean="0"/>
          </a:p>
          <a:p>
            <a:r>
              <a:rPr lang="cs-CZ" dirty="0"/>
              <a:t>http://cs.wikipedia.org/wiki/Soubor:Democritus2.jpg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126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Joseph John Thomson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nglický fyzik ( 1856- 1940 )</a:t>
            </a:r>
          </a:p>
          <a:p>
            <a:r>
              <a:rPr lang="cs-CZ" dirty="0" smtClean="0"/>
              <a:t>objevil elektron 1898</a:t>
            </a:r>
          </a:p>
          <a:p>
            <a:r>
              <a:rPr lang="cs-CZ" dirty="0" smtClean="0"/>
              <a:t>1906 získal Nobelovu cenu za fyziku</a:t>
            </a:r>
          </a:p>
          <a:p>
            <a:r>
              <a:rPr lang="cs-CZ" dirty="0" smtClean="0"/>
              <a:t>pudinkový model atomu ( platný do roku 1911)</a:t>
            </a:r>
          </a:p>
          <a:p>
            <a:endParaRPr lang="cs-CZ" dirty="0"/>
          </a:p>
          <a:p>
            <a:pPr marL="182880" indent="0">
              <a:buNone/>
            </a:pPr>
            <a:r>
              <a:rPr lang="cs-CZ" dirty="0">
                <a:hlinkClick r:id="rId2"/>
              </a:rPr>
              <a:t>http://cs.wikipedia.org/wiki/Soubor:JJ_Thomson.jpg</a:t>
            </a:r>
            <a:endParaRPr lang="cs-CZ" dirty="0"/>
          </a:p>
          <a:p>
            <a:pPr marL="1828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125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Ernest </a:t>
            </a:r>
            <a:r>
              <a:rPr lang="cs-CZ" dirty="0" err="1" smtClean="0"/>
              <a:t>Rutherford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</a:t>
            </a:r>
            <a:r>
              <a:rPr lang="cs-CZ" dirty="0" smtClean="0"/>
              <a:t>ovozélandský fyzik (1871 – 1937), působil a zemřel v Anglii</a:t>
            </a:r>
          </a:p>
          <a:p>
            <a:r>
              <a:rPr lang="cs-CZ" dirty="0"/>
              <a:t>o</a:t>
            </a:r>
            <a:r>
              <a:rPr lang="cs-CZ" dirty="0" smtClean="0"/>
              <a:t>bjevení radioaktivity 1908 – NOBELOVA CENA</a:t>
            </a:r>
          </a:p>
          <a:p>
            <a:r>
              <a:rPr lang="cs-CZ" dirty="0" smtClean="0"/>
              <a:t>1911 </a:t>
            </a:r>
            <a:r>
              <a:rPr lang="cs-CZ" b="1" dirty="0" smtClean="0"/>
              <a:t>planetární model atomu</a:t>
            </a:r>
            <a:r>
              <a:rPr lang="cs-CZ" dirty="0" smtClean="0"/>
              <a:t> (objevil malé kladné jádro uprostřed atomu, elektrony obíhají kolem)</a:t>
            </a:r>
          </a:p>
          <a:p>
            <a:r>
              <a:rPr lang="cs-CZ" dirty="0" smtClean="0"/>
              <a:t>jako první přeměnil jadernou</a:t>
            </a:r>
          </a:p>
          <a:p>
            <a:pPr marL="182880" indent="0">
              <a:buNone/>
            </a:pPr>
            <a:r>
              <a:rPr lang="cs-CZ" dirty="0"/>
              <a:t> </a:t>
            </a:r>
            <a:r>
              <a:rPr lang="cs-CZ" dirty="0" smtClean="0"/>
              <a:t> reakcí dusík na kyslík</a:t>
            </a:r>
          </a:p>
          <a:p>
            <a:r>
              <a:rPr lang="cs-CZ" dirty="0" smtClean="0"/>
              <a:t>1921 předpověděl existenci </a:t>
            </a:r>
          </a:p>
          <a:p>
            <a:pPr marL="182880" indent="0">
              <a:buNone/>
            </a:pPr>
            <a:r>
              <a:rPr lang="cs-CZ" dirty="0"/>
              <a:t> </a:t>
            </a:r>
            <a:r>
              <a:rPr lang="cs-CZ" dirty="0" smtClean="0"/>
              <a:t> neutronů</a:t>
            </a:r>
          </a:p>
          <a:p>
            <a:pPr marL="182880" indent="0">
              <a:buNone/>
            </a:pPr>
            <a:r>
              <a:rPr lang="cs-CZ" dirty="0">
                <a:hlinkClick r:id="rId2"/>
              </a:rPr>
              <a:t>http://cs.wikipedia.org/wiki/Soubor:Ernest_Rutherford.jpg</a:t>
            </a:r>
            <a:endParaRPr lang="cs-CZ" dirty="0"/>
          </a:p>
          <a:p>
            <a:pPr marL="182880" indent="0">
              <a:buNone/>
            </a:pPr>
            <a:endParaRPr lang="cs-CZ" dirty="0" smtClean="0"/>
          </a:p>
          <a:p>
            <a:pPr marL="182880" indent="0">
              <a:buNone/>
            </a:pPr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1828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8456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James </a:t>
            </a:r>
            <a:r>
              <a:rPr lang="cs-CZ" dirty="0" err="1" smtClean="0"/>
              <a:t>Chadwick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</a:t>
            </a:r>
            <a:r>
              <a:rPr lang="cs-CZ" dirty="0" smtClean="0"/>
              <a:t>nglický fyzik (1891 – 1974)</a:t>
            </a:r>
          </a:p>
          <a:p>
            <a:r>
              <a:rPr lang="cs-CZ" dirty="0" smtClean="0"/>
              <a:t>1932 objevil neutron– udělena 1935 Nobelova cena </a:t>
            </a:r>
          </a:p>
          <a:p>
            <a:r>
              <a:rPr lang="cs-CZ" dirty="0"/>
              <a:t>ú</a:t>
            </a:r>
            <a:r>
              <a:rPr lang="cs-CZ" dirty="0" smtClean="0"/>
              <a:t>čast na projektu o vývoji atomové bomby v USA</a:t>
            </a:r>
          </a:p>
          <a:p>
            <a:endParaRPr lang="cs-CZ" dirty="0"/>
          </a:p>
          <a:p>
            <a:pPr marL="182880" indent="0">
              <a:buNone/>
            </a:pPr>
            <a:r>
              <a:rPr lang="cs-CZ" dirty="0"/>
              <a:t>http://cs.wikipedia.org/wiki/Soubor:Chadwick.jpg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4994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Niels </a:t>
            </a:r>
            <a:r>
              <a:rPr lang="cs-CZ" dirty="0" err="1" smtClean="0"/>
              <a:t>Bohr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dánský fyzik (1885-1962)</a:t>
            </a:r>
          </a:p>
          <a:p>
            <a:r>
              <a:rPr lang="cs-CZ" dirty="0" smtClean="0"/>
              <a:t>elektrony v obalu jsou uspořádány ve vrstvách, v každé vrstvě jen omezený počet elektronů</a:t>
            </a:r>
          </a:p>
          <a:p>
            <a:r>
              <a:rPr lang="cs-CZ" dirty="0" smtClean="0"/>
              <a:t>1922 Nobelova cena </a:t>
            </a:r>
          </a:p>
          <a:p>
            <a:pPr marL="182880" indent="0">
              <a:buNone/>
            </a:pPr>
            <a:r>
              <a:rPr lang="cs-CZ" dirty="0"/>
              <a:t> </a:t>
            </a:r>
            <a:r>
              <a:rPr lang="cs-CZ" dirty="0" smtClean="0"/>
              <a:t>  za výzkum atomové </a:t>
            </a:r>
          </a:p>
          <a:p>
            <a:pPr marL="182880" indent="0">
              <a:buNone/>
            </a:pPr>
            <a:r>
              <a:rPr lang="cs-CZ" dirty="0"/>
              <a:t> </a:t>
            </a:r>
            <a:r>
              <a:rPr lang="cs-CZ" dirty="0" smtClean="0"/>
              <a:t>  struktury</a:t>
            </a:r>
          </a:p>
          <a:p>
            <a:pPr marL="182880" indent="0">
              <a:buNone/>
            </a:pPr>
            <a:endParaRPr lang="cs-CZ" dirty="0"/>
          </a:p>
          <a:p>
            <a:pPr marL="182880" indent="0">
              <a:buNone/>
            </a:pPr>
            <a:r>
              <a:rPr lang="cs-CZ" dirty="0"/>
              <a:t>http://cs.wikipedia.org/wiki/Niels_Bohr</a:t>
            </a:r>
          </a:p>
          <a:p>
            <a:pPr marL="18288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504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91264" cy="2188096"/>
          </a:xfrm>
        </p:spPr>
        <p:txBody>
          <a:bodyPr>
            <a:normAutofit/>
          </a:bodyPr>
          <a:lstStyle/>
          <a:p>
            <a:r>
              <a:rPr lang="cs-CZ" dirty="0" smtClean="0"/>
              <a:t>1) Seřaď podle doby vzniku modely atomu: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  <a:p>
            <a:r>
              <a:rPr lang="cs-CZ" dirty="0" smtClean="0"/>
              <a:t>a) planetární model atomu</a:t>
            </a:r>
          </a:p>
          <a:p>
            <a:r>
              <a:rPr lang="cs-CZ" dirty="0" smtClean="0"/>
              <a:t>b) kvantový model atomu</a:t>
            </a:r>
          </a:p>
          <a:p>
            <a:r>
              <a:rPr lang="cs-CZ" dirty="0" smtClean="0"/>
              <a:t>c) </a:t>
            </a:r>
            <a:r>
              <a:rPr lang="cs-CZ" dirty="0"/>
              <a:t>pudinkový model atomu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62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91264" cy="2260104"/>
          </a:xfrm>
        </p:spPr>
        <p:txBody>
          <a:bodyPr>
            <a:normAutofit/>
          </a:bodyPr>
          <a:lstStyle/>
          <a:p>
            <a:r>
              <a:rPr lang="cs-CZ" dirty="0" smtClean="0"/>
              <a:t>2) Kdy předpověděli filozofové existenci atomů?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indent="0">
              <a:buNone/>
            </a:pPr>
            <a:endParaRPr lang="cs-CZ" dirty="0" smtClean="0"/>
          </a:p>
          <a:p>
            <a:pPr marL="182880" indent="0">
              <a:buNone/>
            </a:pPr>
            <a:endParaRPr lang="cs-CZ" dirty="0"/>
          </a:p>
          <a:p>
            <a:pPr marL="182880" indent="0">
              <a:buNone/>
            </a:pPr>
            <a:endParaRPr lang="cs-CZ" dirty="0" smtClean="0"/>
          </a:p>
          <a:p>
            <a:pPr marL="182880" indent="0">
              <a:buNone/>
            </a:pPr>
            <a:endParaRPr lang="cs-CZ" dirty="0" smtClean="0"/>
          </a:p>
          <a:p>
            <a:pPr marL="182880" indent="0">
              <a:buNone/>
            </a:pPr>
            <a:r>
              <a:rPr lang="cs-CZ" dirty="0" smtClean="0"/>
              <a:t>a) před více než 2000 lety</a:t>
            </a:r>
          </a:p>
          <a:p>
            <a:pPr marL="182880" indent="0">
              <a:buNone/>
            </a:pPr>
            <a:r>
              <a:rPr lang="cs-CZ" dirty="0" smtClean="0"/>
              <a:t>b) před 1000 lety</a:t>
            </a:r>
          </a:p>
          <a:p>
            <a:pPr marL="182880" indent="0">
              <a:buNone/>
            </a:pPr>
            <a:r>
              <a:rPr lang="cs-CZ" dirty="0" smtClean="0"/>
              <a:t>c) </a:t>
            </a:r>
            <a:r>
              <a:rPr lang="cs-CZ" dirty="0"/>
              <a:t>p</a:t>
            </a:r>
            <a:r>
              <a:rPr lang="cs-CZ" dirty="0" smtClean="0"/>
              <a:t>řed 200 lety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621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19256" cy="2188096"/>
          </a:xfrm>
        </p:spPr>
        <p:txBody>
          <a:bodyPr>
            <a:normAutofit/>
          </a:bodyPr>
          <a:lstStyle/>
          <a:p>
            <a:r>
              <a:rPr lang="cs-CZ" dirty="0"/>
              <a:t>3</a:t>
            </a:r>
            <a:r>
              <a:rPr lang="cs-CZ" dirty="0" smtClean="0"/>
              <a:t>) Kdo objevil elektron             v roce 1898?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a) </a:t>
            </a:r>
            <a:r>
              <a:rPr lang="cs-CZ" dirty="0" err="1" smtClean="0"/>
              <a:t>Leukippos</a:t>
            </a:r>
            <a:endParaRPr lang="cs-CZ" dirty="0" smtClean="0"/>
          </a:p>
          <a:p>
            <a:r>
              <a:rPr lang="cs-CZ" dirty="0" smtClean="0"/>
              <a:t>b) Niels </a:t>
            </a:r>
            <a:r>
              <a:rPr lang="cs-CZ" dirty="0" err="1" smtClean="0"/>
              <a:t>Bohr</a:t>
            </a:r>
            <a:endParaRPr lang="cs-CZ" dirty="0" smtClean="0"/>
          </a:p>
          <a:p>
            <a:r>
              <a:rPr lang="cs-CZ" dirty="0" smtClean="0"/>
              <a:t>c) Joseph John Thomson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5891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nival">
  <a:themeElements>
    <a:clrScheme name="Carnival">
      <a:dk1>
        <a:sysClr val="windowText" lastClr="000000"/>
      </a:dk1>
      <a:lt1>
        <a:sysClr val="window" lastClr="FFFFFF"/>
      </a:lt1>
      <a:dk2>
        <a:srgbClr val="2A2D6C"/>
      </a:dk2>
      <a:lt2>
        <a:srgbClr val="FCED90"/>
      </a:lt2>
      <a:accent1>
        <a:srgbClr val="E0B602"/>
      </a:accent1>
      <a:accent2>
        <a:srgbClr val="C77D00"/>
      </a:accent2>
      <a:accent3>
        <a:srgbClr val="C43D1F"/>
      </a:accent3>
      <a:accent4>
        <a:srgbClr val="B42469"/>
      </a:accent4>
      <a:accent5>
        <a:srgbClr val="7B309B"/>
      </a:accent5>
      <a:accent6>
        <a:srgbClr val="4560AD"/>
      </a:accent6>
      <a:hlink>
        <a:srgbClr val="118FBF"/>
      </a:hlink>
      <a:folHlink>
        <a:srgbClr val="0CA15F"/>
      </a:folHlink>
    </a:clrScheme>
    <a:fontScheme name="Carnival">
      <a:majorFont>
        <a:latin typeface="Bodoni MT"/>
        <a:ea typeface=""/>
        <a:cs typeface=""/>
        <a:font script="Cyrl" typeface="Times New Roman"/>
        <a:font script="Grek" typeface="Times New Roman"/>
        <a:font script="Jpan" typeface="HG明朝E"/>
        <a:font script="Hang" typeface="HY목각파임B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Verdana"/>
        <a:ea typeface=""/>
        <a:cs typeface=""/>
        <a:font script="Jpan" typeface="ＭＳ Ｐゴシック"/>
        <a:font script="Hang" typeface="맑은 고딕"/>
        <a:font script="Hans" typeface="华文楷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arnival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75000"/>
                <a:satMod val="170000"/>
              </a:schemeClr>
            </a:gs>
            <a:gs pos="37000">
              <a:schemeClr val="phClr">
                <a:tint val="50000"/>
                <a:satMod val="180000"/>
              </a:schemeClr>
            </a:gs>
            <a:gs pos="50000">
              <a:schemeClr val="phClr">
                <a:tint val="46000"/>
                <a:satMod val="180000"/>
              </a:schemeClr>
            </a:gs>
            <a:gs pos="64000">
              <a:schemeClr val="phClr">
                <a:tint val="50000"/>
                <a:satMod val="180000"/>
              </a:schemeClr>
            </a:gs>
            <a:gs pos="100000">
              <a:schemeClr val="phClr">
                <a:tint val="75000"/>
                <a:satMod val="17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35000"/>
                <a:satMod val="190000"/>
              </a:schemeClr>
            </a:gs>
            <a:gs pos="30000">
              <a:schemeClr val="phClr">
                <a:shade val="64000"/>
                <a:satMod val="165000"/>
              </a:schemeClr>
            </a:gs>
            <a:gs pos="46000">
              <a:schemeClr val="phClr">
                <a:shade val="74000"/>
                <a:satMod val="165000"/>
              </a:schemeClr>
            </a:gs>
            <a:gs pos="56000">
              <a:schemeClr val="phClr">
                <a:shade val="74000"/>
                <a:satMod val="165000"/>
              </a:schemeClr>
            </a:gs>
            <a:gs pos="70000">
              <a:schemeClr val="phClr">
                <a:shade val="64000"/>
                <a:satMod val="165000"/>
              </a:schemeClr>
            </a:gs>
            <a:gs pos="100000">
              <a:schemeClr val="phClr">
                <a:shade val="35000"/>
                <a:satMod val="190000"/>
              </a:schemeClr>
            </a:gs>
          </a:gsLst>
          <a:lin ang="5400000" scaled="0"/>
        </a:gradFill>
      </a:fillStyleLst>
      <a:lnStyleLst>
        <a:ln w="500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28100">
          <a:solidFill>
            <a:schemeClr val="phClr"/>
          </a:solidFill>
          <a:prstDash val="solid"/>
        </a:ln>
      </a:lnStyleLst>
      <a:effectStyleLst>
        <a:effectStyle>
          <a:effectLst>
            <a:outerShdw blurRad="39000" dist="25400" dir="5400000">
              <a:srgbClr val="1A0000">
                <a:alpha val="35000"/>
              </a:srgbClr>
            </a:outerShdw>
          </a:effectLst>
        </a:effectStyle>
        <a:effectStyle>
          <a:effectLst>
            <a:outerShdw blurRad="39000" dist="25000" dir="5400000">
              <a:srgbClr val="1A0000">
                <a:alpha val="40000"/>
              </a:srgbClr>
            </a:outerShdw>
          </a:effectLst>
        </a:effectStyle>
        <a:effectStyle>
          <a:effectLst>
            <a:outerShdw blurRad="39000" dist="25000" dir="540000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contrasting" dir="tr">
              <a:rot lat="0" lon="0" rev="7000000"/>
            </a:lightRig>
          </a:scene3d>
          <a:sp3d prstMaterial="powder">
            <a:bevelT w="110000" h="50000"/>
          </a:sp3d>
        </a:effectStyle>
      </a:effectStyleLst>
      <a:bg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shade val="68000"/>
                <a:satMod val="150000"/>
              </a:schemeClr>
            </a:gs>
            <a:gs pos="40000">
              <a:schemeClr val="phClr">
                <a:tint val="90000"/>
                <a:satMod val="220000"/>
              </a:schemeClr>
            </a:gs>
            <a:gs pos="50000">
              <a:schemeClr val="phClr">
                <a:tint val="86500"/>
                <a:satMod val="255000"/>
              </a:schemeClr>
            </a:gs>
            <a:gs pos="53000">
              <a:schemeClr val="phClr">
                <a:tint val="86500"/>
                <a:satMod val="255000"/>
              </a:schemeClr>
            </a:gs>
            <a:gs pos="62000">
              <a:schemeClr val="phClr">
                <a:tint val="90000"/>
                <a:satMod val="220000"/>
              </a:schemeClr>
            </a:gs>
            <a:gs pos="100000">
              <a:schemeClr val="phClr">
                <a:shade val="68000"/>
                <a:satMod val="15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190000"/>
              </a:schemeClr>
              <a:schemeClr val="phClr">
                <a:shade val="78000"/>
                <a:satMod val="18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Karnevalový motiv</Template>
  <TotalTime>256</TotalTime>
  <Words>293</Words>
  <Application>Microsoft Office PowerPoint</Application>
  <PresentationFormat>Předvádění na obrazovce (4:3)</PresentationFormat>
  <Paragraphs>76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Bodoni MT</vt:lpstr>
      <vt:lpstr>Corbel</vt:lpstr>
      <vt:lpstr>Verdana</vt:lpstr>
      <vt:lpstr>Wingdings 2</vt:lpstr>
      <vt:lpstr>Carnival</vt:lpstr>
      <vt:lpstr>Historie objevu atomu</vt:lpstr>
      <vt:lpstr> Démokritos</vt:lpstr>
      <vt:lpstr>Joseph John Thomson</vt:lpstr>
      <vt:lpstr>Ernest Rutherford</vt:lpstr>
      <vt:lpstr>James Chadwick</vt:lpstr>
      <vt:lpstr>Niels Bohr</vt:lpstr>
      <vt:lpstr>1) Seřaď podle doby vzniku modely atomu:</vt:lpstr>
      <vt:lpstr>2) Kdy předpověděli filozofové existenci atomů?</vt:lpstr>
      <vt:lpstr>3) Kdo objevil elektron             v roce 1898?</vt:lpstr>
      <vt:lpstr>4) Podle Rutherforda a jeho planetárního modelu atomu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Historie objevu atomu</dc:title>
  <dc:creator>pc</dc:creator>
  <cp:lastModifiedBy>Josef Hadrava</cp:lastModifiedBy>
  <cp:revision>26</cp:revision>
  <dcterms:created xsi:type="dcterms:W3CDTF">2012-05-09T16:21:36Z</dcterms:created>
  <dcterms:modified xsi:type="dcterms:W3CDTF">2020-03-17T12:43:17Z</dcterms:modified>
</cp:coreProperties>
</file>