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56" r:id="rId1"/>
  </p:sldMasterIdLst>
  <p:notesMasterIdLst>
    <p:notesMasterId r:id="rId11"/>
  </p:notesMasterIdLst>
  <p:sldIdLst>
    <p:sldId id="257" r:id="rId2"/>
    <p:sldId id="258" r:id="rId3"/>
    <p:sldId id="260" r:id="rId4"/>
    <p:sldId id="261" r:id="rId5"/>
    <p:sldId id="265" r:id="rId6"/>
    <p:sldId id="262" r:id="rId7"/>
    <p:sldId id="263" r:id="rId8"/>
    <p:sldId id="264" r:id="rId9"/>
    <p:sldId id="259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629" autoAdjust="0"/>
  </p:normalViewPr>
  <p:slideViewPr>
    <p:cSldViewPr showGuides="1">
      <p:cViewPr varScale="1">
        <p:scale>
          <a:sx n="53" d="100"/>
          <a:sy n="53" d="100"/>
        </p:scale>
        <p:origin x="19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48E5AE1-C988-4F0D-AA30-CB4C77DCD4E4}" type="doc">
      <dgm:prSet loTypeId="urn:microsoft.com/office/officeart/2005/8/layout/vList5" loCatId="list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595676D9-2FB0-4D98-8D3B-1ED5465C52C9}">
      <dgm:prSet/>
      <dgm:spPr/>
      <dgm:t>
        <a:bodyPr/>
        <a:lstStyle/>
        <a:p>
          <a:pPr rtl="0"/>
          <a:r>
            <a:rPr lang="cs-CZ" baseline="0" dirty="0"/>
            <a:t>Na jaře vyraší na větvích stromů a keřů pupeny, ze kterých pak vyrostou listy a květy.</a:t>
          </a:r>
          <a:endParaRPr lang="cs-CZ" dirty="0"/>
        </a:p>
      </dgm:t>
    </dgm:pt>
    <dgm:pt modelId="{54A5B38A-9A7E-4040-A679-E20131F734CF}" type="parTrans" cxnId="{2BF2A40F-0283-44B4-9872-B92415DF9895}">
      <dgm:prSet/>
      <dgm:spPr/>
      <dgm:t>
        <a:bodyPr/>
        <a:lstStyle/>
        <a:p>
          <a:endParaRPr lang="cs-CZ"/>
        </a:p>
      </dgm:t>
    </dgm:pt>
    <dgm:pt modelId="{B9D9C9C5-EE8B-415F-835C-4C7978C3F466}" type="sibTrans" cxnId="{2BF2A40F-0283-44B4-9872-B92415DF9895}">
      <dgm:prSet/>
      <dgm:spPr/>
      <dgm:t>
        <a:bodyPr/>
        <a:lstStyle/>
        <a:p>
          <a:endParaRPr lang="cs-CZ"/>
        </a:p>
      </dgm:t>
    </dgm:pt>
    <dgm:pt modelId="{A679CF3F-7D95-4094-A4AF-03D61E3B0133}">
      <dgm:prSet/>
      <dgm:spPr/>
      <dgm:t>
        <a:bodyPr/>
        <a:lstStyle/>
        <a:p>
          <a:pPr rtl="0"/>
          <a:r>
            <a:rPr lang="cs-CZ" baseline="0" dirty="0"/>
            <a:t>Po opylení hmyzem květy opadnou a začnou se vyvíjet plody, které sklízíme v létě (třešně, meruňky) a na podzim (hrušky, jablka, švestky).</a:t>
          </a:r>
          <a:endParaRPr lang="cs-CZ" dirty="0"/>
        </a:p>
      </dgm:t>
    </dgm:pt>
    <dgm:pt modelId="{D913DC35-AE27-4F7E-86D8-8F894507F31D}" type="parTrans" cxnId="{C4D9C842-AD23-4357-B1AD-93317BE28757}">
      <dgm:prSet/>
      <dgm:spPr/>
      <dgm:t>
        <a:bodyPr/>
        <a:lstStyle/>
        <a:p>
          <a:endParaRPr lang="cs-CZ"/>
        </a:p>
      </dgm:t>
    </dgm:pt>
    <dgm:pt modelId="{B82856F0-D9B8-4E3E-B485-70F593E4C128}" type="sibTrans" cxnId="{C4D9C842-AD23-4357-B1AD-93317BE28757}">
      <dgm:prSet/>
      <dgm:spPr/>
      <dgm:t>
        <a:bodyPr/>
        <a:lstStyle/>
        <a:p>
          <a:endParaRPr lang="cs-CZ"/>
        </a:p>
      </dgm:t>
    </dgm:pt>
    <dgm:pt modelId="{0093B740-E522-4DFA-824D-D1076AC80D80}">
      <dgm:prSet/>
      <dgm:spPr/>
      <dgm:t>
        <a:bodyPr/>
        <a:lstStyle/>
        <a:p>
          <a:pPr rtl="0"/>
          <a:r>
            <a:rPr lang="cs-CZ" dirty="0"/>
            <a:t>PUPEN</a:t>
          </a:r>
        </a:p>
      </dgm:t>
    </dgm:pt>
    <dgm:pt modelId="{514C9F55-3A69-4BD7-9B4B-525296726D5D}" type="parTrans" cxnId="{850C34EE-7D19-4305-AD6F-BFA0410C2658}">
      <dgm:prSet/>
      <dgm:spPr/>
      <dgm:t>
        <a:bodyPr/>
        <a:lstStyle/>
        <a:p>
          <a:endParaRPr lang="cs-CZ"/>
        </a:p>
      </dgm:t>
    </dgm:pt>
    <dgm:pt modelId="{C4AFF694-8436-4515-8D28-19B08AE143D3}" type="sibTrans" cxnId="{850C34EE-7D19-4305-AD6F-BFA0410C2658}">
      <dgm:prSet/>
      <dgm:spPr/>
      <dgm:t>
        <a:bodyPr/>
        <a:lstStyle/>
        <a:p>
          <a:endParaRPr lang="cs-CZ"/>
        </a:p>
      </dgm:t>
    </dgm:pt>
    <dgm:pt modelId="{8F35398D-6CFC-437E-9AFD-15B191052F86}">
      <dgm:prSet/>
      <dgm:spPr/>
      <dgm:t>
        <a:bodyPr/>
        <a:lstStyle/>
        <a:p>
          <a:pPr rtl="0"/>
          <a:r>
            <a:rPr lang="cs-CZ" dirty="0"/>
            <a:t>KVĚT</a:t>
          </a:r>
        </a:p>
      </dgm:t>
    </dgm:pt>
    <dgm:pt modelId="{C2D4F9E0-7FC8-451E-A182-083AAFC99A5E}" type="parTrans" cxnId="{1D1CE1B1-D226-4775-A90D-D1EC6F4F8727}">
      <dgm:prSet/>
      <dgm:spPr/>
      <dgm:t>
        <a:bodyPr/>
        <a:lstStyle/>
        <a:p>
          <a:endParaRPr lang="cs-CZ"/>
        </a:p>
      </dgm:t>
    </dgm:pt>
    <dgm:pt modelId="{B3C3435A-BD2E-4B60-B7F8-460094C65479}" type="sibTrans" cxnId="{1D1CE1B1-D226-4775-A90D-D1EC6F4F8727}">
      <dgm:prSet/>
      <dgm:spPr/>
      <dgm:t>
        <a:bodyPr/>
        <a:lstStyle/>
        <a:p>
          <a:endParaRPr lang="cs-CZ"/>
        </a:p>
      </dgm:t>
    </dgm:pt>
    <dgm:pt modelId="{7C14FD6E-EDD8-4D0D-8055-DD674CC33C3C}">
      <dgm:prSet/>
      <dgm:spPr/>
      <dgm:t>
        <a:bodyPr/>
        <a:lstStyle/>
        <a:p>
          <a:pPr rtl="0"/>
          <a:r>
            <a:rPr lang="cs-CZ" dirty="0"/>
            <a:t>PLOD</a:t>
          </a:r>
        </a:p>
      </dgm:t>
    </dgm:pt>
    <dgm:pt modelId="{55B80FBE-8DA9-4D47-B2A0-7B000012ACDD}" type="parTrans" cxnId="{A2BED911-2EAE-45D4-9F59-E292AC1A1772}">
      <dgm:prSet/>
      <dgm:spPr/>
      <dgm:t>
        <a:bodyPr/>
        <a:lstStyle/>
        <a:p>
          <a:endParaRPr lang="cs-CZ"/>
        </a:p>
      </dgm:t>
    </dgm:pt>
    <dgm:pt modelId="{7DE2D45D-1491-452B-BF5F-11E9B45E6E9E}" type="sibTrans" cxnId="{A2BED911-2EAE-45D4-9F59-E292AC1A1772}">
      <dgm:prSet/>
      <dgm:spPr/>
      <dgm:t>
        <a:bodyPr/>
        <a:lstStyle/>
        <a:p>
          <a:endParaRPr lang="cs-CZ"/>
        </a:p>
      </dgm:t>
    </dgm:pt>
    <dgm:pt modelId="{ECE8F213-2910-4B9A-ADDA-C8C4E7C92947}" type="pres">
      <dgm:prSet presAssocID="{748E5AE1-C988-4F0D-AA30-CB4C77DCD4E4}" presName="Name0" presStyleCnt="0">
        <dgm:presLayoutVars>
          <dgm:dir/>
          <dgm:animLvl val="lvl"/>
          <dgm:resizeHandles val="exact"/>
        </dgm:presLayoutVars>
      </dgm:prSet>
      <dgm:spPr/>
    </dgm:pt>
    <dgm:pt modelId="{033AD0A8-2E0D-44CA-A53B-E062E7569C4A}" type="pres">
      <dgm:prSet presAssocID="{595676D9-2FB0-4D98-8D3B-1ED5465C52C9}" presName="linNode" presStyleCnt="0"/>
      <dgm:spPr/>
    </dgm:pt>
    <dgm:pt modelId="{BD0FE6E9-BDAF-4E36-9388-585FC9D8E976}" type="pres">
      <dgm:prSet presAssocID="{595676D9-2FB0-4D98-8D3B-1ED5465C52C9}" presName="parentText" presStyleLbl="node1" presStyleIdx="0" presStyleCnt="5" custScaleX="121050" custScaleY="739513" custLinFactNeighborX="-88492" custLinFactNeighborY="-152">
        <dgm:presLayoutVars>
          <dgm:chMax val="1"/>
          <dgm:bulletEnabled val="1"/>
        </dgm:presLayoutVars>
      </dgm:prSet>
      <dgm:spPr/>
    </dgm:pt>
    <dgm:pt modelId="{D38B582F-A4C0-4A9E-B863-F878EBD633B2}" type="pres">
      <dgm:prSet presAssocID="{B9D9C9C5-EE8B-415F-835C-4C7978C3F466}" presName="sp" presStyleCnt="0"/>
      <dgm:spPr/>
    </dgm:pt>
    <dgm:pt modelId="{6660DC8A-BFEC-4D64-B427-6D3F3B310944}" type="pres">
      <dgm:prSet presAssocID="{A679CF3F-7D95-4094-A4AF-03D61E3B0133}" presName="linNode" presStyleCnt="0"/>
      <dgm:spPr/>
    </dgm:pt>
    <dgm:pt modelId="{401E47E2-50FF-47F0-BB6A-86C026830B76}" type="pres">
      <dgm:prSet presAssocID="{A679CF3F-7D95-4094-A4AF-03D61E3B0133}" presName="parentText" presStyleLbl="node1" presStyleIdx="1" presStyleCnt="5" custScaleX="121843" custScaleY="1043989" custLinFactNeighborX="-77841" custLinFactNeighborY="7649">
        <dgm:presLayoutVars>
          <dgm:chMax val="1"/>
          <dgm:bulletEnabled val="1"/>
        </dgm:presLayoutVars>
      </dgm:prSet>
      <dgm:spPr/>
    </dgm:pt>
    <dgm:pt modelId="{19811F6F-8C04-40EC-88DA-45C92A1E591B}" type="pres">
      <dgm:prSet presAssocID="{B82856F0-D9B8-4E3E-B485-70F593E4C128}" presName="sp" presStyleCnt="0"/>
      <dgm:spPr/>
    </dgm:pt>
    <dgm:pt modelId="{E78BF978-F86E-47A7-BEDD-83AB5709AA61}" type="pres">
      <dgm:prSet presAssocID="{0093B740-E522-4DFA-824D-D1076AC80D80}" presName="linNode" presStyleCnt="0"/>
      <dgm:spPr/>
    </dgm:pt>
    <dgm:pt modelId="{88672361-45D5-488C-9BC3-11D1C5035691}" type="pres">
      <dgm:prSet presAssocID="{0093B740-E522-4DFA-824D-D1076AC80D80}" presName="parentText" presStyleLbl="node1" presStyleIdx="2" presStyleCnt="5" custScaleX="55791" custScaleY="168107" custLinFactX="43500" custLinFactY="-744219" custLinFactNeighborX="100000" custLinFactNeighborY="-800000">
        <dgm:presLayoutVars>
          <dgm:chMax val="1"/>
          <dgm:bulletEnabled val="1"/>
        </dgm:presLayoutVars>
      </dgm:prSet>
      <dgm:spPr/>
    </dgm:pt>
    <dgm:pt modelId="{7BFE4E8E-E1C7-46DE-8BB1-629F0574781A}" type="pres">
      <dgm:prSet presAssocID="{C4AFF694-8436-4515-8D28-19B08AE143D3}" presName="sp" presStyleCnt="0"/>
      <dgm:spPr/>
    </dgm:pt>
    <dgm:pt modelId="{ACF451A5-1D0F-4AB9-9C1A-F8CCF73FA089}" type="pres">
      <dgm:prSet presAssocID="{8F35398D-6CFC-437E-9AFD-15B191052F86}" presName="linNode" presStyleCnt="0"/>
      <dgm:spPr/>
    </dgm:pt>
    <dgm:pt modelId="{4AA988D6-E7D3-482A-B5C0-5DAC8DBA73DD}" type="pres">
      <dgm:prSet presAssocID="{8F35398D-6CFC-437E-9AFD-15B191052F86}" presName="parentText" presStyleLbl="node1" presStyleIdx="3" presStyleCnt="5" custScaleX="45288" custScaleY="170605" custLinFactX="49032" custLinFactY="-500000" custLinFactNeighborX="100000" custLinFactNeighborY="-518809">
        <dgm:presLayoutVars>
          <dgm:chMax val="1"/>
          <dgm:bulletEnabled val="1"/>
        </dgm:presLayoutVars>
      </dgm:prSet>
      <dgm:spPr/>
    </dgm:pt>
    <dgm:pt modelId="{3380C0F3-6796-490C-AFD9-0087113F4E3D}" type="pres">
      <dgm:prSet presAssocID="{B3C3435A-BD2E-4B60-B7F8-460094C65479}" presName="sp" presStyleCnt="0"/>
      <dgm:spPr/>
    </dgm:pt>
    <dgm:pt modelId="{F0DE0B55-F3C9-40A4-B7C1-10C6890AF24F}" type="pres">
      <dgm:prSet presAssocID="{7C14FD6E-EDD8-4D0D-8055-DD674CC33C3C}" presName="linNode" presStyleCnt="0"/>
      <dgm:spPr/>
    </dgm:pt>
    <dgm:pt modelId="{2E87120C-679C-4490-B3F3-5CCA3F44B58B}" type="pres">
      <dgm:prSet presAssocID="{7C14FD6E-EDD8-4D0D-8055-DD674CC33C3C}" presName="parentText" presStyleLbl="node1" presStyleIdx="4" presStyleCnt="5" custScaleX="51347" custScaleY="197051" custLinFactX="43500" custLinFactY="-100000" custLinFactNeighborX="100000" custLinFactNeighborY="-177576">
        <dgm:presLayoutVars>
          <dgm:chMax val="1"/>
          <dgm:bulletEnabled val="1"/>
        </dgm:presLayoutVars>
      </dgm:prSet>
      <dgm:spPr/>
    </dgm:pt>
  </dgm:ptLst>
  <dgm:cxnLst>
    <dgm:cxn modelId="{2BF2A40F-0283-44B4-9872-B92415DF9895}" srcId="{748E5AE1-C988-4F0D-AA30-CB4C77DCD4E4}" destId="{595676D9-2FB0-4D98-8D3B-1ED5465C52C9}" srcOrd="0" destOrd="0" parTransId="{54A5B38A-9A7E-4040-A679-E20131F734CF}" sibTransId="{B9D9C9C5-EE8B-415F-835C-4C7978C3F466}"/>
    <dgm:cxn modelId="{A2BED911-2EAE-45D4-9F59-E292AC1A1772}" srcId="{748E5AE1-C988-4F0D-AA30-CB4C77DCD4E4}" destId="{7C14FD6E-EDD8-4D0D-8055-DD674CC33C3C}" srcOrd="4" destOrd="0" parTransId="{55B80FBE-8DA9-4D47-B2A0-7B000012ACDD}" sibTransId="{7DE2D45D-1491-452B-BF5F-11E9B45E6E9E}"/>
    <dgm:cxn modelId="{C1CE4E16-6A5D-4BA8-AD79-7C37D1BAC497}" type="presOf" srcId="{7C14FD6E-EDD8-4D0D-8055-DD674CC33C3C}" destId="{2E87120C-679C-4490-B3F3-5CCA3F44B58B}" srcOrd="0" destOrd="0" presId="urn:microsoft.com/office/officeart/2005/8/layout/vList5"/>
    <dgm:cxn modelId="{3507DA5B-E62B-4F1E-AFBA-D3BA611A2414}" type="presOf" srcId="{748E5AE1-C988-4F0D-AA30-CB4C77DCD4E4}" destId="{ECE8F213-2910-4B9A-ADDA-C8C4E7C92947}" srcOrd="0" destOrd="0" presId="urn:microsoft.com/office/officeart/2005/8/layout/vList5"/>
    <dgm:cxn modelId="{C4D9C842-AD23-4357-B1AD-93317BE28757}" srcId="{748E5AE1-C988-4F0D-AA30-CB4C77DCD4E4}" destId="{A679CF3F-7D95-4094-A4AF-03D61E3B0133}" srcOrd="1" destOrd="0" parTransId="{D913DC35-AE27-4F7E-86D8-8F894507F31D}" sibTransId="{B82856F0-D9B8-4E3E-B485-70F593E4C128}"/>
    <dgm:cxn modelId="{26D8E44C-B153-47BE-A0D7-1A8923A81C55}" type="presOf" srcId="{A679CF3F-7D95-4094-A4AF-03D61E3B0133}" destId="{401E47E2-50FF-47F0-BB6A-86C026830B76}" srcOrd="0" destOrd="0" presId="urn:microsoft.com/office/officeart/2005/8/layout/vList5"/>
    <dgm:cxn modelId="{FCBC9AA4-145E-494C-B5A5-ADD66EECC646}" type="presOf" srcId="{595676D9-2FB0-4D98-8D3B-1ED5465C52C9}" destId="{BD0FE6E9-BDAF-4E36-9388-585FC9D8E976}" srcOrd="0" destOrd="0" presId="urn:microsoft.com/office/officeart/2005/8/layout/vList5"/>
    <dgm:cxn modelId="{1D1CE1B1-D226-4775-A90D-D1EC6F4F8727}" srcId="{748E5AE1-C988-4F0D-AA30-CB4C77DCD4E4}" destId="{8F35398D-6CFC-437E-9AFD-15B191052F86}" srcOrd="3" destOrd="0" parTransId="{C2D4F9E0-7FC8-451E-A182-083AAFC99A5E}" sibTransId="{B3C3435A-BD2E-4B60-B7F8-460094C65479}"/>
    <dgm:cxn modelId="{0D18ACD8-F938-4713-AD6C-D0EBF710BA16}" type="presOf" srcId="{0093B740-E522-4DFA-824D-D1076AC80D80}" destId="{88672361-45D5-488C-9BC3-11D1C5035691}" srcOrd="0" destOrd="0" presId="urn:microsoft.com/office/officeart/2005/8/layout/vList5"/>
    <dgm:cxn modelId="{850C34EE-7D19-4305-AD6F-BFA0410C2658}" srcId="{748E5AE1-C988-4F0D-AA30-CB4C77DCD4E4}" destId="{0093B740-E522-4DFA-824D-D1076AC80D80}" srcOrd="2" destOrd="0" parTransId="{514C9F55-3A69-4BD7-9B4B-525296726D5D}" sibTransId="{C4AFF694-8436-4515-8D28-19B08AE143D3}"/>
    <dgm:cxn modelId="{26FAEDF1-9E31-4C53-A035-09591F980D1E}" type="presOf" srcId="{8F35398D-6CFC-437E-9AFD-15B191052F86}" destId="{4AA988D6-E7D3-482A-B5C0-5DAC8DBA73DD}" srcOrd="0" destOrd="0" presId="urn:microsoft.com/office/officeart/2005/8/layout/vList5"/>
    <dgm:cxn modelId="{0B114B53-0667-4A6A-B066-3737EAC00853}" type="presParOf" srcId="{ECE8F213-2910-4B9A-ADDA-C8C4E7C92947}" destId="{033AD0A8-2E0D-44CA-A53B-E062E7569C4A}" srcOrd="0" destOrd="0" presId="urn:microsoft.com/office/officeart/2005/8/layout/vList5"/>
    <dgm:cxn modelId="{47A24A0A-EA76-43F6-B414-21B42A957C14}" type="presParOf" srcId="{033AD0A8-2E0D-44CA-A53B-E062E7569C4A}" destId="{BD0FE6E9-BDAF-4E36-9388-585FC9D8E976}" srcOrd="0" destOrd="0" presId="urn:microsoft.com/office/officeart/2005/8/layout/vList5"/>
    <dgm:cxn modelId="{0EEEE340-C888-4DE1-B1B2-A089AA8F0855}" type="presParOf" srcId="{ECE8F213-2910-4B9A-ADDA-C8C4E7C92947}" destId="{D38B582F-A4C0-4A9E-B863-F878EBD633B2}" srcOrd="1" destOrd="0" presId="urn:microsoft.com/office/officeart/2005/8/layout/vList5"/>
    <dgm:cxn modelId="{9E6A2202-AE27-4B14-AC69-113CBAC37EDB}" type="presParOf" srcId="{ECE8F213-2910-4B9A-ADDA-C8C4E7C92947}" destId="{6660DC8A-BFEC-4D64-B427-6D3F3B310944}" srcOrd="2" destOrd="0" presId="urn:microsoft.com/office/officeart/2005/8/layout/vList5"/>
    <dgm:cxn modelId="{A1FB0AA5-2B53-45E3-AA9B-DFA43EA1DC6F}" type="presParOf" srcId="{6660DC8A-BFEC-4D64-B427-6D3F3B310944}" destId="{401E47E2-50FF-47F0-BB6A-86C026830B76}" srcOrd="0" destOrd="0" presId="urn:microsoft.com/office/officeart/2005/8/layout/vList5"/>
    <dgm:cxn modelId="{A45825DC-6812-4A8C-81B0-C4E633053368}" type="presParOf" srcId="{ECE8F213-2910-4B9A-ADDA-C8C4E7C92947}" destId="{19811F6F-8C04-40EC-88DA-45C92A1E591B}" srcOrd="3" destOrd="0" presId="urn:microsoft.com/office/officeart/2005/8/layout/vList5"/>
    <dgm:cxn modelId="{6C810B89-9AFC-4936-A766-5D054964B7E4}" type="presParOf" srcId="{ECE8F213-2910-4B9A-ADDA-C8C4E7C92947}" destId="{E78BF978-F86E-47A7-BEDD-83AB5709AA61}" srcOrd="4" destOrd="0" presId="urn:microsoft.com/office/officeart/2005/8/layout/vList5"/>
    <dgm:cxn modelId="{C97E568E-C39A-45C1-8C96-CDB90E0116B7}" type="presParOf" srcId="{E78BF978-F86E-47A7-BEDD-83AB5709AA61}" destId="{88672361-45D5-488C-9BC3-11D1C5035691}" srcOrd="0" destOrd="0" presId="urn:microsoft.com/office/officeart/2005/8/layout/vList5"/>
    <dgm:cxn modelId="{7182BE79-3145-409C-9CAF-CB0195B8FBDB}" type="presParOf" srcId="{ECE8F213-2910-4B9A-ADDA-C8C4E7C92947}" destId="{7BFE4E8E-E1C7-46DE-8BB1-629F0574781A}" srcOrd="5" destOrd="0" presId="urn:microsoft.com/office/officeart/2005/8/layout/vList5"/>
    <dgm:cxn modelId="{F5639B2A-41CF-43D8-9091-4B95C58C4D9A}" type="presParOf" srcId="{ECE8F213-2910-4B9A-ADDA-C8C4E7C92947}" destId="{ACF451A5-1D0F-4AB9-9C1A-F8CCF73FA089}" srcOrd="6" destOrd="0" presId="urn:microsoft.com/office/officeart/2005/8/layout/vList5"/>
    <dgm:cxn modelId="{373C9579-D7FE-4237-9DA5-9F88D0215BF6}" type="presParOf" srcId="{ACF451A5-1D0F-4AB9-9C1A-F8CCF73FA089}" destId="{4AA988D6-E7D3-482A-B5C0-5DAC8DBA73DD}" srcOrd="0" destOrd="0" presId="urn:microsoft.com/office/officeart/2005/8/layout/vList5"/>
    <dgm:cxn modelId="{4FFB5B81-748C-4099-B585-A99B5CFD5438}" type="presParOf" srcId="{ECE8F213-2910-4B9A-ADDA-C8C4E7C92947}" destId="{3380C0F3-6796-490C-AFD9-0087113F4E3D}" srcOrd="7" destOrd="0" presId="urn:microsoft.com/office/officeart/2005/8/layout/vList5"/>
    <dgm:cxn modelId="{446BC652-314D-4ADC-A5CB-FD484D60C630}" type="presParOf" srcId="{ECE8F213-2910-4B9A-ADDA-C8C4E7C92947}" destId="{F0DE0B55-F3C9-40A4-B7C1-10C6890AF24F}" srcOrd="8" destOrd="0" presId="urn:microsoft.com/office/officeart/2005/8/layout/vList5"/>
    <dgm:cxn modelId="{73B99964-D8DA-4D58-82D9-524FE4FA524B}" type="presParOf" srcId="{F0DE0B55-F3C9-40A4-B7C1-10C6890AF24F}" destId="{2E87120C-679C-4490-B3F3-5CCA3F44B58B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0FE6E9-BDAF-4E36-9388-585FC9D8E976}">
      <dsp:nvSpPr>
        <dsp:cNvPr id="0" name=""/>
        <dsp:cNvSpPr/>
      </dsp:nvSpPr>
      <dsp:spPr>
        <a:xfrm>
          <a:off x="0" y="1141"/>
          <a:ext cx="3148453" cy="168434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9000" dist="25400" dir="5400000" rotWithShape="0">
            <a:schemeClr val="accent1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baseline="0" dirty="0"/>
            <a:t>Na jaře vyraší na větvích stromů a keřů pupeny, ze kterých pak vyrostou listy a květy.</a:t>
          </a:r>
          <a:endParaRPr lang="cs-CZ" sz="2000" kern="1200" dirty="0"/>
        </a:p>
      </dsp:txBody>
      <dsp:txXfrm>
        <a:off x="82223" y="83364"/>
        <a:ext cx="2984007" cy="1519902"/>
      </dsp:txXfrm>
    </dsp:sp>
    <dsp:sp modelId="{401E47E2-50FF-47F0-BB6A-86C026830B76}">
      <dsp:nvSpPr>
        <dsp:cNvPr id="0" name=""/>
        <dsp:cNvSpPr/>
      </dsp:nvSpPr>
      <dsp:spPr>
        <a:xfrm>
          <a:off x="10353" y="1714646"/>
          <a:ext cx="3169078" cy="237783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9000" dist="25400" dir="5400000" rotWithShape="0">
            <a:schemeClr val="accent1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baseline="0" dirty="0"/>
            <a:t>Po opylení hmyzem květy opadnou a začnou se vyvíjet plody, které sklízíme v létě (třešně, meruňky) a na podzim (hrušky, jablka, švestky).</a:t>
          </a:r>
          <a:endParaRPr lang="cs-CZ" sz="2000" kern="1200" dirty="0"/>
        </a:p>
      </dsp:txBody>
      <dsp:txXfrm>
        <a:off x="126429" y="1830722"/>
        <a:ext cx="2936926" cy="2145684"/>
      </dsp:txXfrm>
    </dsp:sp>
    <dsp:sp modelId="{88672361-45D5-488C-9BC3-11D1C5035691}">
      <dsp:nvSpPr>
        <dsp:cNvPr id="0" name=""/>
        <dsp:cNvSpPr/>
      </dsp:nvSpPr>
      <dsp:spPr>
        <a:xfrm>
          <a:off x="5770976" y="569266"/>
          <a:ext cx="1452515" cy="38288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9000" dist="25400" dir="5400000" rotWithShape="0">
            <a:schemeClr val="accent1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/>
            <a:t>PUPEN</a:t>
          </a:r>
        </a:p>
      </dsp:txBody>
      <dsp:txXfrm>
        <a:off x="5789667" y="587957"/>
        <a:ext cx="1415133" cy="345506"/>
      </dsp:txXfrm>
    </dsp:sp>
    <dsp:sp modelId="{4AA988D6-E7D3-482A-B5C0-5DAC8DBA73DD}">
      <dsp:nvSpPr>
        <dsp:cNvPr id="0" name=""/>
        <dsp:cNvSpPr/>
      </dsp:nvSpPr>
      <dsp:spPr>
        <a:xfrm>
          <a:off x="5915001" y="2160240"/>
          <a:ext cx="1179070" cy="3885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9000" dist="25400" dir="5400000" rotWithShape="0">
            <a:schemeClr val="accent1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/>
            <a:t>KVĚT</a:t>
          </a:r>
        </a:p>
      </dsp:txBody>
      <dsp:txXfrm>
        <a:off x="5933970" y="2179209"/>
        <a:ext cx="1141132" cy="350639"/>
      </dsp:txXfrm>
    </dsp:sp>
    <dsp:sp modelId="{2E87120C-679C-4490-B3F3-5CCA3F44B58B}">
      <dsp:nvSpPr>
        <dsp:cNvPr id="0" name=""/>
        <dsp:cNvSpPr/>
      </dsp:nvSpPr>
      <dsp:spPr>
        <a:xfrm>
          <a:off x="5770976" y="4248472"/>
          <a:ext cx="1336816" cy="44881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9000" dist="25400" dir="5400000" rotWithShape="0">
            <a:schemeClr val="accent1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/>
            <a:t>PLOD</a:t>
          </a:r>
        </a:p>
      </dsp:txBody>
      <dsp:txXfrm>
        <a:off x="5792885" y="4270381"/>
        <a:ext cx="1292998" cy="4049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C87172-3F62-40F2-9FA2-30E79EBC5B43}" type="datetimeFigureOut">
              <a:rPr lang="cs-CZ" smtClean="0"/>
              <a:pPr/>
              <a:t>01.04.2020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8CC764-CF4A-44D7-9DC8-76ABAD7288F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15560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hlaví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cs-CZ">
                <a:solidFill>
                  <a:prstClr val="black"/>
                </a:solidFill>
              </a:rPr>
              <a:t>Speciální základní škola, Česká Kamenice, Jakubské nám. 113, příspěvková organizace</a:t>
            </a:r>
          </a:p>
        </p:txBody>
      </p:sp>
    </p:spTree>
    <p:extLst>
      <p:ext uri="{BB962C8B-B14F-4D97-AF65-F5344CB8AC3E}">
        <p14:creationId xmlns:p14="http://schemas.microsoft.com/office/powerpoint/2010/main" val="10331932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záhlaví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cs-CZ">
                <a:solidFill>
                  <a:prstClr val="black"/>
                </a:solidFill>
              </a:rPr>
              <a:t>Speciální základní škola, Česká Kamenice, Jakubské nám. 113, příspěvková organizace</a:t>
            </a:r>
          </a:p>
        </p:txBody>
      </p:sp>
    </p:spTree>
    <p:extLst>
      <p:ext uri="{BB962C8B-B14F-4D97-AF65-F5344CB8AC3E}">
        <p14:creationId xmlns:p14="http://schemas.microsoft.com/office/powerpoint/2010/main" val="30983368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25" name="Podnadpis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/>
              <a:t>Klepnutím lze upravit styl předlohy podnadpisů.</a:t>
            </a:r>
            <a:endParaRPr kumimoji="0" lang="en-US"/>
          </a:p>
        </p:txBody>
      </p:sp>
      <p:sp>
        <p:nvSpPr>
          <p:cNvPr id="31" name="Zástupný symbol pro datum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C643B11F-F4FB-44AE-B82C-8CCBD3FB8702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01.04.2020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8" name="Zástupný symbol pro zápatí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3C58B590-7C68-4F51-9189-02ED517A62B1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7DC7B-2756-4173-A1A8-19CD0325BEAA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01.04.2020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8B590-7C68-4F51-9189-02ED517A62B1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FED95755-F4C8-48C3-8EE9-CA3E76C1ADD2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01.04.2020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C58B590-7C68-4F51-9189-02ED517A62B1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2F357-EC5E-49FC-9535-C7BA0E179D8E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01.04.2020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8B590-7C68-4F51-9189-02ED517A62B1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2ABAD02-B903-4F2B-8528-22240A2FD0BB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01.04.2020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3C58B590-7C68-4F51-9189-02ED517A62B1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D0FFC-2A90-44AC-822D-11141307F9F8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01.04.2020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8B590-7C68-4F51-9189-02ED517A62B1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ABF02-6A0F-4FE0-A8C6-9294E59FEC74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01.04.2020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8B590-7C68-4F51-9189-02ED517A62B1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422EE-976D-4ACC-A2FA-81804354F3FC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01.04.2020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8B590-7C68-4F51-9189-02ED517A62B1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677B3CC-2103-4602-8A48-F78818CE582D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01.04.2020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8B590-7C68-4F51-9189-02ED517A62B1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36CF9-D06D-4EFC-930E-045FDFF36AEF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01.04.2020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8B590-7C68-4F51-9189-02ED517A62B1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cs-CZ"/>
              <a:t>Klepnutím lze upravit styl předlohy nadpisů.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1DED9-9478-4EB6-8A99-47E1FB52387D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01.04.2020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8B590-7C68-4F51-9189-02ED517A62B1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Zástupný symbol pro obrázek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/>
              <a:t>Klepnutím na ikonu přidáte obrázek.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Zástupný symbol pro nadpis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1" name="Zástupný symbol pro text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/>
              <a:t>Klepnutím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27" name="Zástupný symbol pro datum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19327A23-395E-430F-A5F9-42AF88075EAE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01.04.2020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3C58B590-7C68-4F51-9189-02ED517A62B1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7" r:id="rId1"/>
    <p:sldLayoutId id="2147484058" r:id="rId2"/>
    <p:sldLayoutId id="2147484059" r:id="rId3"/>
    <p:sldLayoutId id="2147484060" r:id="rId4"/>
    <p:sldLayoutId id="2147484061" r:id="rId5"/>
    <p:sldLayoutId id="2147484062" r:id="rId6"/>
    <p:sldLayoutId id="2147484063" r:id="rId7"/>
    <p:sldLayoutId id="2147484064" r:id="rId8"/>
    <p:sldLayoutId id="2147484065" r:id="rId9"/>
    <p:sldLayoutId id="2147484066" r:id="rId10"/>
    <p:sldLayoutId id="2147484067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wmf"/><Relationship Id="rId4" Type="http://schemas.openxmlformats.org/officeDocument/2006/relationships/image" Target="../media/image8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://nd05.jxs.cz/382/128/7b6cae81dc_86893410_o2.jpg" TargetMode="External"/><Relationship Id="rId3" Type="http://schemas.openxmlformats.org/officeDocument/2006/relationships/hyperlink" Target="http://office.microsoft.com/" TargetMode="External"/><Relationship Id="rId7" Type="http://schemas.openxmlformats.org/officeDocument/2006/relationships/hyperlink" Target="http://www.treking.cz/galerie/snezenkyv.jpg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zahrada.zjev.cz/obr/kyticky/narcis.jpg" TargetMode="External"/><Relationship Id="rId5" Type="http://schemas.openxmlformats.org/officeDocument/2006/relationships/hyperlink" Target="http://www.cspop.cz/obrvse/snez.JPG" TargetMode="External"/><Relationship Id="rId10" Type="http://schemas.openxmlformats.org/officeDocument/2006/relationships/image" Target="../media/image2.jpeg"/><Relationship Id="rId4" Type="http://schemas.openxmlformats.org/officeDocument/2006/relationships/hyperlink" Target="http://farm3.staticflickr.com/2264/2427656629_4a474b58d7_z.jpg" TargetMode="External"/><Relationship Id="rId9" Type="http://schemas.openxmlformats.org/officeDocument/2006/relationships/hyperlink" Target="http://pixabay.com/cs/apple-kv%C4%9Bty-pupen-kv%C4%9Btiny-jablo%C5%88-55768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384884"/>
            <a:ext cx="7772400" cy="2088232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cs-CZ" sz="3100" b="1" dirty="0">
                <a:solidFill>
                  <a:srgbClr val="1E17A9"/>
                </a:solidFill>
                <a:latin typeface="Arial" pitchFamily="34" charset="0"/>
                <a:cs typeface="Arial" pitchFamily="34" charset="0"/>
              </a:rPr>
              <a:t>Věcné učení</a:t>
            </a:r>
            <a:br>
              <a:rPr lang="cs-CZ" sz="3100" dirty="0">
                <a:latin typeface="Arial" pitchFamily="34" charset="0"/>
                <a:cs typeface="Arial" pitchFamily="34" charset="0"/>
              </a:rPr>
            </a:br>
            <a:br>
              <a:rPr lang="cs-CZ" dirty="0">
                <a:latin typeface="Arial" pitchFamily="34" charset="0"/>
                <a:cs typeface="Arial" pitchFamily="34" charset="0"/>
              </a:rPr>
            </a:br>
            <a:r>
              <a:rPr lang="cs-CZ" sz="3100" dirty="0">
                <a:solidFill>
                  <a:srgbClr val="1E17A9"/>
                </a:solidFill>
                <a:latin typeface="Arial" pitchFamily="34" charset="0"/>
                <a:cs typeface="Arial" pitchFamily="34" charset="0"/>
              </a:rPr>
              <a:t>Příroda na jaře, stromy, keře, květiny</a:t>
            </a:r>
            <a:endParaRPr lang="cs-CZ" sz="2000" dirty="0">
              <a:solidFill>
                <a:srgbClr val="1E17A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4653136"/>
            <a:ext cx="6400800" cy="409600"/>
          </a:xfrm>
        </p:spPr>
        <p:txBody>
          <a:bodyPr>
            <a:normAutofit/>
          </a:bodyPr>
          <a:lstStyle/>
          <a:p>
            <a:pPr algn="ctr"/>
            <a:r>
              <a:rPr lang="cs-CZ" sz="2000" dirty="0">
                <a:solidFill>
                  <a:srgbClr val="1E17A9"/>
                </a:solidFill>
                <a:latin typeface="Arial" pitchFamily="34" charset="0"/>
                <a:cs typeface="Arial" pitchFamily="34" charset="0"/>
              </a:rPr>
              <a:t>Zpracoval: Mgr. Ondřej </a:t>
            </a:r>
            <a:r>
              <a:rPr lang="cs-CZ" sz="2000" dirty="0" err="1">
                <a:solidFill>
                  <a:srgbClr val="1E17A9"/>
                </a:solidFill>
                <a:latin typeface="Arial" pitchFamily="34" charset="0"/>
                <a:cs typeface="Arial" pitchFamily="34" charset="0"/>
              </a:rPr>
              <a:t>Pacina</a:t>
            </a:r>
            <a:endParaRPr lang="cs-CZ" sz="2000" dirty="0">
              <a:solidFill>
                <a:srgbClr val="1E17A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609882" y="6309320"/>
            <a:ext cx="7924236" cy="365125"/>
          </a:xfrm>
        </p:spPr>
        <p:txBody>
          <a:bodyPr>
            <a:normAutofit/>
          </a:bodyPr>
          <a:lstStyle/>
          <a:p>
            <a:pPr algn="ctr"/>
            <a:r>
              <a:rPr lang="cs-CZ" dirty="0">
                <a:solidFill>
                  <a:prstClr val="black">
                    <a:tint val="75000"/>
                  </a:prstClr>
                </a:solidFill>
              </a:rPr>
              <a:t>Speciální základní škola, Česká Kamenice, Jakubské nám. 113, příspěvková organizace</a:t>
            </a:r>
          </a:p>
        </p:txBody>
      </p:sp>
      <p:pic>
        <p:nvPicPr>
          <p:cNvPr id="8" name="Obrázek 7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9692" y="359621"/>
            <a:ext cx="5544616" cy="108012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344535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3147737"/>
              </p:ext>
            </p:extLst>
          </p:nvPr>
        </p:nvGraphicFramePr>
        <p:xfrm>
          <a:off x="479617" y="1772816"/>
          <a:ext cx="8229600" cy="4440671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23866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429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8974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cs-CZ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Název projektu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100" dirty="0">
                          <a:latin typeface="Arial" pitchFamily="34" charset="0"/>
                          <a:cs typeface="Arial" pitchFamily="34" charset="0"/>
                        </a:rPr>
                        <a:t>Moderní škola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8974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cs-CZ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Registrační číslo projektu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  <a:latin typeface="Arial"/>
                          <a:ea typeface="Times New Roman"/>
                        </a:rPr>
                        <a:t>CZ.1.07/1.4.00/21.3202</a:t>
                      </a:r>
                      <a:endParaRPr lang="cs-CZ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8974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cs-CZ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Označení klíčové aktivity</a:t>
                      </a:r>
                      <a:endParaRPr kumimoji="0" lang="cs-CZ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VY_32_INOVACE_43_VU1_13</a:t>
                      </a:r>
                      <a:endParaRPr lang="cs-CZ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4052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cs-CZ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Předmět</a:t>
                      </a:r>
                      <a:endParaRPr kumimoji="0" lang="cs-CZ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100" dirty="0">
                          <a:latin typeface="Arial" pitchFamily="34" charset="0"/>
                          <a:cs typeface="Arial" pitchFamily="34" charset="0"/>
                        </a:rPr>
                        <a:t>Věcné učení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4052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cs-CZ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Téma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cs-CZ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j-ea"/>
                          <a:cs typeface="Arial" pitchFamily="34" charset="0"/>
                        </a:rPr>
                        <a:t>Příroda na jaře, stromy, keře, květiny</a:t>
                      </a:r>
                      <a:endParaRPr lang="cs-CZ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8974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cs-CZ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Autor</a:t>
                      </a:r>
                      <a:endParaRPr kumimoji="0" lang="cs-CZ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100" dirty="0">
                          <a:latin typeface="Arial" pitchFamily="34" charset="0"/>
                          <a:cs typeface="Arial" pitchFamily="34" charset="0"/>
                        </a:rPr>
                        <a:t>Mgr.</a:t>
                      </a:r>
                      <a:r>
                        <a:rPr lang="cs-CZ" sz="1100" baseline="0" dirty="0">
                          <a:latin typeface="Arial" pitchFamily="34" charset="0"/>
                          <a:cs typeface="Arial" pitchFamily="34" charset="0"/>
                        </a:rPr>
                        <a:t> Ondřej </a:t>
                      </a:r>
                      <a:r>
                        <a:rPr lang="cs-CZ" sz="1100" baseline="0" dirty="0" err="1">
                          <a:latin typeface="Arial" pitchFamily="34" charset="0"/>
                          <a:cs typeface="Arial" pitchFamily="34" charset="0"/>
                        </a:rPr>
                        <a:t>Pacina</a:t>
                      </a:r>
                      <a:endParaRPr lang="cs-CZ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8974">
                <a:tc>
                  <a:txBody>
                    <a:bodyPr/>
                    <a:lstStyle/>
                    <a:p>
                      <a:r>
                        <a:rPr lang="cs-CZ" sz="1100" dirty="0">
                          <a:latin typeface="Arial" pitchFamily="34" charset="0"/>
                          <a:cs typeface="Arial" pitchFamily="34" charset="0"/>
                        </a:rPr>
                        <a:t>Anotace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100" dirty="0">
                          <a:latin typeface="Arial" pitchFamily="34" charset="0"/>
                          <a:cs typeface="Arial" pitchFamily="34" charset="0"/>
                        </a:rPr>
                        <a:t>Seznámení s přírodou</a:t>
                      </a:r>
                      <a:r>
                        <a:rPr lang="cs-CZ" sz="1100" baseline="0" dirty="0">
                          <a:latin typeface="Arial" pitchFamily="34" charset="0"/>
                          <a:cs typeface="Arial" pitchFamily="34" charset="0"/>
                        </a:rPr>
                        <a:t> na jaře</a:t>
                      </a:r>
                      <a:endParaRPr lang="cs-CZ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8974">
                <a:tc>
                  <a:txBody>
                    <a:bodyPr/>
                    <a:lstStyle/>
                    <a:p>
                      <a:r>
                        <a:rPr lang="cs-CZ" sz="1100" dirty="0">
                          <a:latin typeface="Arial" pitchFamily="34" charset="0"/>
                          <a:cs typeface="Arial" pitchFamily="34" charset="0"/>
                        </a:rPr>
                        <a:t>Očekávané výstupy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100" dirty="0">
                          <a:latin typeface="Arial" pitchFamily="34" charset="0"/>
                          <a:cs typeface="Arial" pitchFamily="34" charset="0"/>
                        </a:rPr>
                        <a:t>Znát jarní měsíce a děje</a:t>
                      </a:r>
                      <a:r>
                        <a:rPr lang="cs-CZ" sz="1100" baseline="0" dirty="0">
                          <a:latin typeface="Arial" pitchFamily="34" charset="0"/>
                          <a:cs typeface="Arial" pitchFamily="34" charset="0"/>
                        </a:rPr>
                        <a:t> v přírodě na jaře</a:t>
                      </a:r>
                      <a:endParaRPr lang="cs-CZ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8974">
                <a:tc>
                  <a:txBody>
                    <a:bodyPr/>
                    <a:lstStyle/>
                    <a:p>
                      <a:r>
                        <a:rPr lang="cs-CZ" sz="1100" dirty="0">
                          <a:latin typeface="Arial" pitchFamily="34" charset="0"/>
                          <a:cs typeface="Arial" pitchFamily="34" charset="0"/>
                        </a:rPr>
                        <a:t>Jazyk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100" dirty="0">
                          <a:latin typeface="Arial" pitchFamily="34" charset="0"/>
                          <a:cs typeface="Arial" pitchFamily="34" charset="0"/>
                        </a:rPr>
                        <a:t>čeština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8974">
                <a:tc>
                  <a:txBody>
                    <a:bodyPr/>
                    <a:lstStyle/>
                    <a:p>
                      <a:r>
                        <a:rPr lang="cs-CZ" sz="1100" dirty="0">
                          <a:latin typeface="Arial" pitchFamily="34" charset="0"/>
                          <a:cs typeface="Arial" pitchFamily="34" charset="0"/>
                        </a:rPr>
                        <a:t>Druh učebního materiálu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100" dirty="0">
                          <a:latin typeface="Arial" pitchFamily="34" charset="0"/>
                          <a:cs typeface="Arial" pitchFamily="34" charset="0"/>
                        </a:rPr>
                        <a:t>POWER POINT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8974">
                <a:tc>
                  <a:txBody>
                    <a:bodyPr/>
                    <a:lstStyle/>
                    <a:p>
                      <a:r>
                        <a:rPr lang="cs-CZ" sz="1100" dirty="0">
                          <a:latin typeface="Arial" pitchFamily="34" charset="0"/>
                          <a:cs typeface="Arial" pitchFamily="34" charset="0"/>
                        </a:rPr>
                        <a:t>Cílová skupina/ročník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100" baseline="0" dirty="0">
                          <a:latin typeface="Arial" pitchFamily="34" charset="0"/>
                          <a:cs typeface="Arial" pitchFamily="34" charset="0"/>
                        </a:rPr>
                        <a:t>žák </a:t>
                      </a:r>
                      <a:r>
                        <a:rPr kumimoji="0" lang="cs-CZ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Speciální </a:t>
                      </a:r>
                      <a:r>
                        <a:rPr lang="cs-CZ" sz="1100" baseline="0" dirty="0">
                          <a:latin typeface="Arial" pitchFamily="34" charset="0"/>
                          <a:cs typeface="Arial" pitchFamily="34" charset="0"/>
                        </a:rPr>
                        <a:t>ZŠ/1. - 6. ročník</a:t>
                      </a:r>
                      <a:endParaRPr lang="cs-CZ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8974">
                <a:tc>
                  <a:txBody>
                    <a:bodyPr/>
                    <a:lstStyle/>
                    <a:p>
                      <a:r>
                        <a:rPr lang="cs-CZ" sz="1100" dirty="0">
                          <a:latin typeface="Arial" pitchFamily="34" charset="0"/>
                          <a:cs typeface="Arial" pitchFamily="34" charset="0"/>
                        </a:rPr>
                        <a:t>Cíl prezentace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100" dirty="0">
                          <a:latin typeface="Arial" pitchFamily="34" charset="0"/>
                          <a:cs typeface="Arial" pitchFamily="34" charset="0"/>
                        </a:rPr>
                        <a:t>Získání</a:t>
                      </a:r>
                      <a:r>
                        <a:rPr lang="cs-CZ" sz="1100" baseline="0" dirty="0">
                          <a:latin typeface="Arial" pitchFamily="34" charset="0"/>
                          <a:cs typeface="Arial" pitchFamily="34" charset="0"/>
                        </a:rPr>
                        <a:t> nových informací a p</a:t>
                      </a:r>
                      <a:r>
                        <a:rPr lang="cs-CZ" sz="1100" dirty="0">
                          <a:latin typeface="Arial" pitchFamily="34" charset="0"/>
                          <a:cs typeface="Arial" pitchFamily="34" charset="0"/>
                        </a:rPr>
                        <a:t>rohloubení znalostí žáků</a:t>
                      </a:r>
                      <a:r>
                        <a:rPr lang="cs-CZ" sz="1100" baseline="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cs-CZ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8974">
                <a:tc>
                  <a:txBody>
                    <a:bodyPr/>
                    <a:lstStyle/>
                    <a:p>
                      <a:r>
                        <a:rPr lang="cs-CZ" sz="1100" dirty="0">
                          <a:latin typeface="Arial" pitchFamily="34" charset="0"/>
                          <a:cs typeface="Arial" pitchFamily="34" charset="0"/>
                        </a:rPr>
                        <a:t>Časová dotace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100" dirty="0">
                          <a:latin typeface="Arial" pitchFamily="34" charset="0"/>
                          <a:cs typeface="Arial" pitchFamily="34" charset="0"/>
                        </a:rPr>
                        <a:t>20 minut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738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100" dirty="0">
                          <a:latin typeface="Arial" pitchFamily="34" charset="0"/>
                          <a:cs typeface="Arial" pitchFamily="34" charset="0"/>
                        </a:rPr>
                        <a:t>Vytvořeno (škola, dne)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100" dirty="0">
                          <a:latin typeface="Arial" pitchFamily="34" charset="0"/>
                          <a:cs typeface="Arial" pitchFamily="34" charset="0"/>
                        </a:rPr>
                        <a:t>Speciální základní škola,</a:t>
                      </a:r>
                      <a:r>
                        <a:rPr lang="cs-CZ" sz="1100" baseline="0" dirty="0">
                          <a:latin typeface="Arial" pitchFamily="34" charset="0"/>
                          <a:cs typeface="Arial" pitchFamily="34" charset="0"/>
                        </a:rPr>
                        <a:t> Česká Kamenice, Jakubské nám. 113, p. o</a:t>
                      </a:r>
                      <a:r>
                        <a:rPr lang="cs-CZ" sz="1100" baseline="0">
                          <a:latin typeface="Arial" pitchFamily="34" charset="0"/>
                          <a:cs typeface="Arial" pitchFamily="34" charset="0"/>
                        </a:rPr>
                        <a:t>.,  1.1.2013</a:t>
                      </a:r>
                      <a:endParaRPr lang="cs-CZ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1475656" y="6381328"/>
            <a:ext cx="6192688" cy="365125"/>
          </a:xfrm>
        </p:spPr>
        <p:txBody>
          <a:bodyPr/>
          <a:lstStyle/>
          <a:p>
            <a:pPr algn="ctr"/>
            <a:r>
              <a:rPr lang="cs-CZ" dirty="0">
                <a:solidFill>
                  <a:prstClr val="black">
                    <a:tint val="75000"/>
                  </a:prstClr>
                </a:solidFill>
              </a:rPr>
              <a:t>Speciální základní škola, Česká Kamenice, Jakubské nám. 113, příspěvková organizace</a:t>
            </a:r>
          </a:p>
          <a:p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Obrázek 7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2109" y="301289"/>
            <a:ext cx="5544616" cy="108012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6978320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Příroda na jaře, stromy, keře, květiny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Když se příroda probouzí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aoblený obdélník 7"/>
          <p:cNvSpPr/>
          <p:nvPr/>
        </p:nvSpPr>
        <p:spPr>
          <a:xfrm>
            <a:off x="5436096" y="2852936"/>
            <a:ext cx="1872208" cy="792088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Zaoblený obdélník 5"/>
          <p:cNvSpPr/>
          <p:nvPr/>
        </p:nvSpPr>
        <p:spPr>
          <a:xfrm>
            <a:off x="2987824" y="2852936"/>
            <a:ext cx="1872208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Vývojový diagram: alternativní postup 6"/>
          <p:cNvSpPr/>
          <p:nvPr/>
        </p:nvSpPr>
        <p:spPr>
          <a:xfrm>
            <a:off x="611560" y="2852936"/>
            <a:ext cx="1944216" cy="792088"/>
          </a:xfrm>
          <a:prstGeom prst="flowChartAlternateProces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Příroda na jaře		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u="sng" dirty="0"/>
              <a:t>JARNÍ MĚSÍCE JSOU</a:t>
            </a:r>
          </a:p>
          <a:p>
            <a:pPr>
              <a:buNone/>
            </a:pPr>
            <a:endParaRPr lang="cs-CZ" dirty="0"/>
          </a:p>
          <a:p>
            <a:endParaRPr lang="cs-CZ" dirty="0"/>
          </a:p>
          <a:p>
            <a:pPr>
              <a:buNone/>
            </a:pPr>
            <a:r>
              <a:rPr lang="cs-CZ" dirty="0"/>
              <a:t>    BŘEZEN             DUBEN              KVĚTEN </a:t>
            </a:r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  <a:p>
            <a:pPr>
              <a:buNone/>
            </a:pPr>
            <a:r>
              <a:rPr lang="cs-CZ" b="1" u="sng" dirty="0"/>
              <a:t>CO ZNAMENÁ PRANOSTIKA?</a:t>
            </a:r>
          </a:p>
          <a:p>
            <a:pPr>
              <a:buNone/>
            </a:pPr>
            <a:r>
              <a:rPr lang="cs-CZ" dirty="0"/>
              <a:t>BŘEZEN, ZA KAMNA VLEZEM.</a:t>
            </a:r>
          </a:p>
          <a:p>
            <a:pPr>
              <a:buNone/>
            </a:pPr>
            <a:r>
              <a:rPr lang="cs-CZ" dirty="0"/>
              <a:t>DUBEN, JEŠTĚ TAM BUDEM.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26" name="Picture 2" descr="C:\Documents and Settings\Ondra\Local Settings\Temporary Internet Files\Content.IE5\X8ORGK0F\MP900401185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64088" y="0"/>
            <a:ext cx="3779912" cy="26284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 descr="2427656629_4a474b58d7_z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07904" y="1052736"/>
            <a:ext cx="2232248" cy="1624695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Příroda na jaře – stromy a keře	</a:t>
            </a:r>
          </a:p>
        </p:txBody>
      </p:sp>
      <p:graphicFrame>
        <p:nvGraphicFramePr>
          <p:cNvPr id="9" name="Zástupný symbol pro obsah 8"/>
          <p:cNvGraphicFramePr>
            <a:graphicFrameLocks noGrp="1"/>
          </p:cNvGraphicFramePr>
          <p:nvPr>
            <p:ph idx="1"/>
          </p:nvPr>
        </p:nvGraphicFramePr>
        <p:xfrm>
          <a:off x="457200" y="1124744"/>
          <a:ext cx="7239000" cy="53309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Obrázek 7" descr="apple-blossoms-55768_640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4139952" y="2780928"/>
            <a:ext cx="1757001" cy="1656184"/>
          </a:xfrm>
          <a:prstGeom prst="rect">
            <a:avLst/>
          </a:prstGeom>
        </p:spPr>
      </p:pic>
      <p:pic>
        <p:nvPicPr>
          <p:cNvPr id="4099" name="Picture 3" descr="C:\Documents and Settings\Ondra\Local Settings\Temporary Internet Files\Content.IE5\W0DRLASM\MP900406533[1]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067944" y="4592216"/>
            <a:ext cx="1907704" cy="22657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KVĚTINY NA JAŘE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u="sng" dirty="0"/>
              <a:t>ROSTLINY KVETOUCÍ NA JAŘ</a:t>
            </a:r>
            <a:r>
              <a:rPr lang="cs-CZ" dirty="0"/>
              <a:t>E</a:t>
            </a:r>
          </a:p>
          <a:p>
            <a:endParaRPr lang="cs-CZ" dirty="0"/>
          </a:p>
          <a:p>
            <a:pPr>
              <a:buNone/>
            </a:pPr>
            <a:r>
              <a:rPr lang="cs-CZ" dirty="0"/>
              <a:t>                   </a:t>
            </a:r>
            <a:r>
              <a:rPr lang="cs-CZ" b="1" dirty="0"/>
              <a:t>SNĚŽENKA</a:t>
            </a:r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  <a:p>
            <a:pPr>
              <a:buNone/>
            </a:pPr>
            <a:r>
              <a:rPr lang="cs-CZ" dirty="0"/>
              <a:t>                  </a:t>
            </a:r>
            <a:r>
              <a:rPr lang="cs-CZ" b="1" dirty="0"/>
              <a:t>BLEDULE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2050" name="Picture 2" descr="C:\Documents and Settings\Ondra\Local Settings\Temporary Internet Files\Content.IE5\X8ORGK0F\MC900122861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204864"/>
            <a:ext cx="1561431" cy="1566081"/>
          </a:xfrm>
          <a:prstGeom prst="rect">
            <a:avLst/>
          </a:prstGeom>
          <a:noFill/>
        </p:spPr>
      </p:pic>
      <p:pic>
        <p:nvPicPr>
          <p:cNvPr id="2051" name="Picture 3" descr="C:\Documents and Settings\Ondra\Local Settings\Temporary Internet Files\Content.IE5\3DQM1X5J\MC900088216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4509120"/>
            <a:ext cx="1579240" cy="2003698"/>
          </a:xfrm>
          <a:prstGeom prst="rect">
            <a:avLst/>
          </a:prstGeom>
          <a:noFill/>
        </p:spPr>
      </p:pic>
      <p:pic>
        <p:nvPicPr>
          <p:cNvPr id="7" name="Obrázek 6" descr="is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427984" y="4653136"/>
            <a:ext cx="2304256" cy="1728192"/>
          </a:xfrm>
          <a:prstGeom prst="rect">
            <a:avLst/>
          </a:prstGeom>
        </p:spPr>
      </p:pic>
      <p:pic>
        <p:nvPicPr>
          <p:cNvPr id="8" name="Obrázek 7" descr="snezenkyv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572000" y="2132856"/>
            <a:ext cx="1584176" cy="2112234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Květiny na jaře	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u="sng" dirty="0"/>
              <a:t>ROSTLINY KVETOUCÍ NA JAŘE</a:t>
            </a:r>
          </a:p>
          <a:p>
            <a:endParaRPr lang="cs-CZ" b="1" u="sng" dirty="0"/>
          </a:p>
          <a:p>
            <a:pPr>
              <a:buNone/>
            </a:pPr>
            <a:r>
              <a:rPr lang="cs-CZ" dirty="0"/>
              <a:t>                     </a:t>
            </a:r>
            <a:r>
              <a:rPr lang="cs-CZ" b="1" dirty="0"/>
              <a:t>PAMPELIŠKA</a:t>
            </a:r>
            <a:endParaRPr lang="cs-CZ" dirty="0"/>
          </a:p>
          <a:p>
            <a:pPr>
              <a:buNone/>
            </a:pPr>
            <a:endParaRPr lang="cs-CZ" b="1" u="sng" dirty="0"/>
          </a:p>
          <a:p>
            <a:pPr>
              <a:buNone/>
            </a:pPr>
            <a:endParaRPr lang="cs-CZ" b="1" u="sng" dirty="0"/>
          </a:p>
          <a:p>
            <a:pPr>
              <a:buNone/>
            </a:pPr>
            <a:endParaRPr lang="cs-CZ" b="1" u="sng" dirty="0"/>
          </a:p>
          <a:p>
            <a:pPr>
              <a:buNone/>
            </a:pPr>
            <a:endParaRPr lang="cs-CZ" b="1" u="sng" dirty="0"/>
          </a:p>
          <a:p>
            <a:pPr>
              <a:buNone/>
            </a:pPr>
            <a:r>
              <a:rPr lang="cs-CZ" b="1" u="sng" dirty="0"/>
              <a:t>      </a:t>
            </a:r>
            <a:r>
              <a:rPr lang="cs-CZ" b="1" dirty="0"/>
              <a:t>                NARCIS</a:t>
            </a:r>
            <a:endParaRPr lang="cs-CZ" b="1" u="sng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3076" name="Picture 4" descr="C:\Documents and Settings\Ondra\Local Settings\Temporary Internet Files\Content.IE5\X8ORGK0F\MC900436883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276872"/>
            <a:ext cx="1656184" cy="1656184"/>
          </a:xfrm>
          <a:prstGeom prst="rect">
            <a:avLst/>
          </a:prstGeom>
          <a:noFill/>
        </p:spPr>
      </p:pic>
      <p:pic>
        <p:nvPicPr>
          <p:cNvPr id="3077" name="Picture 5" descr="C:\Documents and Settings\Ondra\Local Settings\Temporary Internet Files\Content.IE5\X8ORGK0F\MC900354059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8697" y="4342244"/>
            <a:ext cx="1452983" cy="2284286"/>
          </a:xfrm>
          <a:prstGeom prst="rect">
            <a:avLst/>
          </a:prstGeom>
          <a:noFill/>
        </p:spPr>
      </p:pic>
      <p:pic>
        <p:nvPicPr>
          <p:cNvPr id="9" name="Obrázek 8" descr="7b6cae81dc_86893410_o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220072" y="2204864"/>
            <a:ext cx="2590898" cy="1944216"/>
          </a:xfrm>
          <a:prstGeom prst="rect">
            <a:avLst/>
          </a:prstGeom>
        </p:spPr>
      </p:pic>
      <p:pic>
        <p:nvPicPr>
          <p:cNvPr id="10" name="Obrázek 9" descr="narcis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220072" y="4509120"/>
            <a:ext cx="2555776" cy="1916832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Dávali jste pozor?</a:t>
            </a:r>
            <a:br>
              <a:rPr lang="cs-CZ" dirty="0"/>
            </a:br>
            <a:r>
              <a:rPr lang="cs-CZ" dirty="0"/>
              <a:t>Spojte správně dohromady.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dirty="0"/>
              <a:t>Pampeliška</a:t>
            </a:r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  <a:p>
            <a:pPr>
              <a:buNone/>
            </a:pPr>
            <a:r>
              <a:rPr lang="cs-CZ" dirty="0"/>
              <a:t>Narcis</a:t>
            </a:r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  <a:p>
            <a:pPr>
              <a:buNone/>
            </a:pPr>
            <a:r>
              <a:rPr lang="cs-CZ" dirty="0"/>
              <a:t>Sněženka</a:t>
            </a:r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  <a:p>
            <a:pPr>
              <a:buNone/>
            </a:pPr>
            <a:r>
              <a:rPr lang="cs-CZ" dirty="0"/>
              <a:t>Bledule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122" name="Picture 2" descr="C:\Documents and Settings\Ondra\Local Settings\Temporary Internet Files\Content.IE5\3DQM1X5J\MC900436883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52120" y="4077072"/>
            <a:ext cx="1138436" cy="1138436"/>
          </a:xfrm>
          <a:prstGeom prst="rect">
            <a:avLst/>
          </a:prstGeom>
          <a:noFill/>
        </p:spPr>
      </p:pic>
      <p:pic>
        <p:nvPicPr>
          <p:cNvPr id="5123" name="Picture 3" descr="C:\Documents and Settings\Ondra\Local Settings\Temporary Internet Files\Content.IE5\3DQM1X5J\MC900354059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28184" y="1412776"/>
            <a:ext cx="746500" cy="1173573"/>
          </a:xfrm>
          <a:prstGeom prst="rect">
            <a:avLst/>
          </a:prstGeom>
          <a:noFill/>
        </p:spPr>
      </p:pic>
      <p:pic>
        <p:nvPicPr>
          <p:cNvPr id="5124" name="Picture 4" descr="C:\Documents and Settings\Ondra\Local Settings\Temporary Internet Files\Content.IE5\X8ORGK0F\MC900088216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68144" y="2708920"/>
            <a:ext cx="1008112" cy="1279065"/>
          </a:xfrm>
          <a:prstGeom prst="rect">
            <a:avLst/>
          </a:prstGeom>
          <a:noFill/>
        </p:spPr>
      </p:pic>
      <p:pic>
        <p:nvPicPr>
          <p:cNvPr id="5125" name="Picture 5" descr="C:\Documents and Settings\Ondra\Local Settings\Temporary Internet Files\Content.IE5\3DQM1X5J\MC900122861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940152" y="5517232"/>
            <a:ext cx="996612" cy="9995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58091" y="1772816"/>
            <a:ext cx="7772400" cy="576063"/>
          </a:xfrm>
        </p:spPr>
        <p:txBody>
          <a:bodyPr>
            <a:normAutofit/>
          </a:bodyPr>
          <a:lstStyle/>
          <a:p>
            <a:pPr algn="l"/>
            <a:r>
              <a:rPr lang="cs-CZ" sz="2000" dirty="0">
                <a:solidFill>
                  <a:srgbClr val="1E17A9"/>
                </a:solidFill>
                <a:latin typeface="Arial" pitchFamily="34" charset="0"/>
                <a:cs typeface="Arial" pitchFamily="34" charset="0"/>
              </a:rPr>
              <a:t>POUŽITÉ ZDROJE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11560" y="1700808"/>
            <a:ext cx="7704856" cy="4176464"/>
          </a:xfrm>
        </p:spPr>
        <p:txBody>
          <a:bodyPr>
            <a:normAutofit/>
          </a:bodyPr>
          <a:lstStyle/>
          <a:p>
            <a:pPr marL="285750" indent="-285750" algn="l">
              <a:buFont typeface="Arial" pitchFamily="34" charset="0"/>
              <a:buChar char="•"/>
            </a:pPr>
            <a:endParaRPr lang="cs-CZ" sz="2200" dirty="0">
              <a:ln w="1905"/>
              <a:solidFill>
                <a:srgbClr val="2A2D6C">
                  <a:shade val="55000"/>
                </a:srgbClr>
              </a:solidFill>
              <a:latin typeface="Verdana"/>
              <a:ea typeface="Verdana"/>
              <a:cs typeface="Verdana"/>
            </a:endParaRPr>
          </a:p>
          <a:p>
            <a:pPr marL="285750" indent="-285750" algn="l">
              <a:buFont typeface="Arial" pitchFamily="34" charset="0"/>
              <a:buChar char="•"/>
            </a:pPr>
            <a:endParaRPr lang="cs-CZ" sz="2200" dirty="0">
              <a:ln w="1905"/>
              <a:solidFill>
                <a:srgbClr val="2A2D6C">
                  <a:shade val="55000"/>
                </a:srgbClr>
              </a:solidFill>
              <a:latin typeface="Verdana"/>
              <a:ea typeface="Verdana"/>
              <a:cs typeface="Verdana"/>
            </a:endParaRPr>
          </a:p>
          <a:p>
            <a:pPr marL="285750" indent="-285750" algn="l">
              <a:buFont typeface="Arial" pitchFamily="34" charset="0"/>
              <a:buChar char="•"/>
            </a:pPr>
            <a:r>
              <a:rPr lang="cs-CZ" sz="1300" dirty="0">
                <a:ln w="1905"/>
                <a:solidFill>
                  <a:srgbClr val="2A2D6C">
                    <a:shade val="55000"/>
                  </a:srgbClr>
                </a:solidFill>
                <a:latin typeface="Verdana"/>
                <a:ea typeface="Verdana"/>
                <a:cs typeface="Verdana"/>
              </a:rPr>
              <a:t>Microsoft - </a:t>
            </a:r>
            <a:r>
              <a:rPr lang="cs-CZ" sz="1300" dirty="0">
                <a:ln w="1905"/>
                <a:solidFill>
                  <a:srgbClr val="2A2D6C">
                    <a:shade val="55000"/>
                  </a:srgbClr>
                </a:solidFill>
                <a:latin typeface="Verdana"/>
                <a:ea typeface="Verdana"/>
                <a:cs typeface="Verdana"/>
                <a:hlinkClick r:id="rId3"/>
              </a:rPr>
              <a:t>http://office.microsoft.com </a:t>
            </a:r>
            <a:endParaRPr lang="cs-CZ" sz="1300" dirty="0">
              <a:ln w="1905"/>
              <a:solidFill>
                <a:srgbClr val="2A2D6C">
                  <a:shade val="55000"/>
                </a:srgbClr>
              </a:solidFill>
              <a:latin typeface="Verdana"/>
              <a:ea typeface="Verdana"/>
              <a:cs typeface="Verdana"/>
            </a:endParaRPr>
          </a:p>
          <a:p>
            <a:pPr marL="285750" indent="-285750" algn="l">
              <a:buFont typeface="Arial" pitchFamily="34" charset="0"/>
              <a:buChar char="•"/>
            </a:pPr>
            <a:r>
              <a:rPr lang="cs-CZ" sz="1300" dirty="0">
                <a:ln w="1905"/>
                <a:solidFill>
                  <a:srgbClr val="2A2D6C">
                    <a:shade val="55000"/>
                  </a:srgbClr>
                </a:solidFill>
                <a:latin typeface="Verdana"/>
                <a:ea typeface="Verdana"/>
                <a:cs typeface="Verdana"/>
                <a:hlinkClick r:id="rId4"/>
              </a:rPr>
              <a:t>http://farm3.staticflickr.com/2264/2427656629_4a474b58d7_z.jpg</a:t>
            </a:r>
            <a:endParaRPr lang="cs-CZ" sz="1300" dirty="0">
              <a:ln w="1905"/>
              <a:solidFill>
                <a:srgbClr val="2A2D6C">
                  <a:shade val="55000"/>
                </a:srgbClr>
              </a:solidFill>
              <a:latin typeface="Verdana"/>
              <a:ea typeface="Verdana"/>
              <a:cs typeface="Verdana"/>
            </a:endParaRPr>
          </a:p>
          <a:p>
            <a:pPr marL="285750" indent="-285750" algn="l">
              <a:buFont typeface="Arial" pitchFamily="34" charset="0"/>
              <a:buChar char="•"/>
            </a:pPr>
            <a:r>
              <a:rPr lang="cs-CZ" sz="1300" dirty="0">
                <a:ln w="1905"/>
                <a:solidFill>
                  <a:srgbClr val="2A2D6C">
                    <a:shade val="55000"/>
                  </a:srgbClr>
                </a:solidFill>
                <a:latin typeface="Verdana"/>
                <a:ea typeface="Verdana"/>
                <a:cs typeface="Verdana"/>
                <a:hlinkClick r:id="rId5"/>
              </a:rPr>
              <a:t>http://www.cspop.cz/obrvse/snez.JPG</a:t>
            </a:r>
            <a:endParaRPr lang="cs-CZ" sz="1300" dirty="0">
              <a:ln w="1905"/>
              <a:solidFill>
                <a:srgbClr val="2A2D6C">
                  <a:shade val="55000"/>
                </a:srgbClr>
              </a:solidFill>
              <a:latin typeface="Verdana"/>
              <a:ea typeface="Verdana"/>
              <a:cs typeface="Verdana"/>
            </a:endParaRPr>
          </a:p>
          <a:p>
            <a:pPr marL="285750" indent="-285750" algn="l">
              <a:buFont typeface="Arial" pitchFamily="34" charset="0"/>
              <a:buChar char="•"/>
            </a:pPr>
            <a:r>
              <a:rPr lang="cs-CZ" sz="1300" dirty="0">
                <a:ln w="1905"/>
                <a:solidFill>
                  <a:srgbClr val="2A2D6C">
                    <a:shade val="55000"/>
                  </a:srgbClr>
                </a:solidFill>
                <a:latin typeface="Verdana"/>
                <a:ea typeface="Verdana"/>
                <a:cs typeface="Verdana"/>
                <a:hlinkClick r:id="rId6"/>
              </a:rPr>
              <a:t>http://www.zahrada.zjev.cz/obr/kyticky/narcis.jpg</a:t>
            </a:r>
            <a:endParaRPr lang="cs-CZ" sz="1300" dirty="0">
              <a:ln w="1905"/>
              <a:solidFill>
                <a:srgbClr val="2A2D6C">
                  <a:shade val="55000"/>
                </a:srgbClr>
              </a:solidFill>
              <a:latin typeface="Verdana"/>
              <a:ea typeface="Verdana"/>
              <a:cs typeface="Verdana"/>
            </a:endParaRPr>
          </a:p>
          <a:p>
            <a:pPr marL="285750" indent="-285750" algn="l">
              <a:buFont typeface="Arial" pitchFamily="34" charset="0"/>
              <a:buChar char="•"/>
            </a:pPr>
            <a:r>
              <a:rPr lang="cs-CZ" sz="1300" dirty="0">
                <a:ln w="1905"/>
                <a:solidFill>
                  <a:srgbClr val="2A2D6C">
                    <a:shade val="55000"/>
                  </a:srgbClr>
                </a:solidFill>
                <a:latin typeface="Verdana"/>
                <a:ea typeface="Verdana"/>
                <a:cs typeface="Verdana"/>
                <a:hlinkClick r:id="rId7"/>
              </a:rPr>
              <a:t>http://www.treking.cz/galerie/snezenkyv.jpg</a:t>
            </a:r>
            <a:endParaRPr lang="cs-CZ" sz="1300" dirty="0">
              <a:ln w="1905"/>
              <a:solidFill>
                <a:srgbClr val="2A2D6C">
                  <a:shade val="55000"/>
                </a:srgbClr>
              </a:solidFill>
              <a:latin typeface="Verdana"/>
              <a:ea typeface="Verdana"/>
              <a:cs typeface="Verdana"/>
            </a:endParaRPr>
          </a:p>
          <a:p>
            <a:pPr marL="285750" indent="-285750" algn="l">
              <a:buFont typeface="Arial" pitchFamily="34" charset="0"/>
              <a:buChar char="•"/>
            </a:pPr>
            <a:r>
              <a:rPr lang="cs-CZ" sz="1300" dirty="0">
                <a:ln w="1905"/>
                <a:solidFill>
                  <a:srgbClr val="2A2D6C">
                    <a:shade val="55000"/>
                  </a:srgbClr>
                </a:solidFill>
                <a:latin typeface="Verdana"/>
                <a:ea typeface="Verdana"/>
                <a:cs typeface="Verdana"/>
                <a:hlinkClick r:id="rId8"/>
              </a:rPr>
              <a:t>http://nd05.jxs.cz/382/128/7b6cae81dc_86893410_o2.jpg</a:t>
            </a:r>
            <a:endParaRPr lang="cs-CZ" sz="1300" dirty="0">
              <a:ln w="1905"/>
              <a:solidFill>
                <a:srgbClr val="2A2D6C">
                  <a:shade val="55000"/>
                </a:srgbClr>
              </a:solidFill>
              <a:latin typeface="Verdana"/>
              <a:ea typeface="Verdana"/>
              <a:cs typeface="Verdana"/>
            </a:endParaRPr>
          </a:p>
          <a:p>
            <a:pPr marL="285750" indent="-285750" algn="l">
              <a:buFont typeface="Arial" pitchFamily="34" charset="0"/>
              <a:buChar char="•"/>
            </a:pPr>
            <a:r>
              <a:rPr lang="cs-CZ" sz="1300" dirty="0">
                <a:ln w="1905"/>
                <a:solidFill>
                  <a:srgbClr val="2A2D6C">
                    <a:shade val="55000"/>
                  </a:srgbClr>
                </a:solidFill>
                <a:latin typeface="Verdana"/>
                <a:ea typeface="Verdana"/>
                <a:cs typeface="Verdana"/>
                <a:hlinkClick r:id="rId9"/>
              </a:rPr>
              <a:t>http://pixabay.com/cs/apple-kv%C4%9Bty-pupen-kv%C4%9Btiny-jablo%C5%88-55768/</a:t>
            </a:r>
            <a:endParaRPr lang="cs-CZ" sz="1300" dirty="0">
              <a:ln w="1905"/>
              <a:solidFill>
                <a:srgbClr val="2A2D6C">
                  <a:shade val="55000"/>
                </a:srgbClr>
              </a:solidFill>
              <a:latin typeface="Verdana"/>
              <a:ea typeface="Verdana"/>
              <a:cs typeface="Verdana"/>
            </a:endParaRPr>
          </a:p>
          <a:p>
            <a:pPr marL="285750" indent="-285750" algn="l">
              <a:buFont typeface="Arial" pitchFamily="34" charset="0"/>
              <a:buChar char="•"/>
            </a:pPr>
            <a:endParaRPr lang="cs-CZ" sz="1300" dirty="0">
              <a:ln w="1905"/>
              <a:solidFill>
                <a:srgbClr val="2A2D6C">
                  <a:shade val="55000"/>
                </a:srgbClr>
              </a:solidFill>
              <a:latin typeface="Verdana"/>
              <a:ea typeface="Verdana"/>
              <a:cs typeface="Verdana"/>
            </a:endParaRPr>
          </a:p>
          <a:p>
            <a:pPr algn="l"/>
            <a:r>
              <a:rPr lang="cs-CZ" sz="1100" dirty="0">
                <a:ln w="1905"/>
                <a:solidFill>
                  <a:srgbClr val="2A2D6C">
                    <a:shade val="55000"/>
                  </a:srgbClr>
                </a:solidFill>
                <a:latin typeface="Verdana"/>
                <a:ea typeface="Verdana"/>
                <a:cs typeface="Verdana"/>
              </a:rPr>
              <a:t>„Materiál je určen pro bezplatné používání pro potřeby výuky a vzdělávání v všech typech škol a školských zařízení. Jakékoliv další využití podléhá autorskému zákonu. Veškerá vlastní díla autora (fotografie, videa) lze bezplatně dále používat i šířit při uvedení autorova jména.“</a:t>
            </a:r>
          </a:p>
          <a:p>
            <a:pPr marL="285750" indent="-285750" algn="l">
              <a:buFont typeface="Arial" pitchFamily="34" charset="0"/>
              <a:buChar char="•"/>
            </a:pPr>
            <a:endParaRPr lang="cs-CZ" sz="2200" dirty="0">
              <a:ln w="1905"/>
              <a:solidFill>
                <a:srgbClr val="2A2D6C">
                  <a:shade val="55000"/>
                </a:srgbClr>
              </a:solidFill>
              <a:latin typeface="Verdana"/>
              <a:ea typeface="Verdana"/>
              <a:cs typeface="Verdana"/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1483951" y="6381328"/>
            <a:ext cx="6120680" cy="365125"/>
          </a:xfrm>
        </p:spPr>
        <p:txBody>
          <a:bodyPr/>
          <a:lstStyle/>
          <a:p>
            <a:pPr algn="ctr"/>
            <a:r>
              <a:rPr lang="cs-CZ" dirty="0">
                <a:solidFill>
                  <a:prstClr val="black">
                    <a:tint val="75000"/>
                  </a:prstClr>
                </a:solidFill>
              </a:rPr>
              <a:t>Speciální základní škola, Česká Kamenice, Jakubské nám. 113, příspěvková organizace</a:t>
            </a:r>
          </a:p>
          <a:p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" name="Obrázek 4"/>
          <p:cNvPicPr/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763688" y="404664"/>
            <a:ext cx="5544616" cy="108012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4537520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ohatý">
  <a:themeElements>
    <a:clrScheme name="Bohatý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Bohatý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ohatý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925</TotalTime>
  <Words>484</Words>
  <Application>Microsoft Office PowerPoint</Application>
  <PresentationFormat>Předvádění na obrazovce (4:3)</PresentationFormat>
  <Paragraphs>95</Paragraphs>
  <Slides>9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7" baseType="lpstr">
      <vt:lpstr>Arial</vt:lpstr>
      <vt:lpstr>Calibri</vt:lpstr>
      <vt:lpstr>Times New Roman</vt:lpstr>
      <vt:lpstr>Trebuchet MS</vt:lpstr>
      <vt:lpstr>Verdana</vt:lpstr>
      <vt:lpstr>Wingdings</vt:lpstr>
      <vt:lpstr>Wingdings 2</vt:lpstr>
      <vt:lpstr>Bohatý</vt:lpstr>
      <vt:lpstr>Věcné učení  Příroda na jaře, stromy, keře, květiny</vt:lpstr>
      <vt:lpstr>Prezentace aplikace PowerPoint</vt:lpstr>
      <vt:lpstr>Příroda na jaře, stromy, keře, květiny</vt:lpstr>
      <vt:lpstr>Příroda na jaře  </vt:lpstr>
      <vt:lpstr>Příroda na jaře – stromy a keře </vt:lpstr>
      <vt:lpstr>KVĚTINY NA JAŘE</vt:lpstr>
      <vt:lpstr>Květiny na jaře </vt:lpstr>
      <vt:lpstr>Dávali jste pozor? Spojte správně dohromady.</vt:lpstr>
      <vt:lpstr>POUŽITÉ ZDROJE</vt:lpstr>
    </vt:vector>
  </TitlesOfParts>
  <Company>Speciální základní škola Česká Kamenice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PROTIDROGOVÁ PREVENCE  Historie a současnost drogové situace  v České republice</dc:title>
  <dc:creator>franzova</dc:creator>
  <cp:lastModifiedBy>Iva</cp:lastModifiedBy>
  <cp:revision>111</cp:revision>
  <dcterms:created xsi:type="dcterms:W3CDTF">2012-06-27T08:54:30Z</dcterms:created>
  <dcterms:modified xsi:type="dcterms:W3CDTF">2020-04-01T09:37:38Z</dcterms:modified>
</cp:coreProperties>
</file>