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67" r:id="rId4"/>
    <p:sldId id="266" r:id="rId5"/>
    <p:sldId id="264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7. 5. 2020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7. 5. 2020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7. 5. 2020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7. 5. 2020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Elektrování těles třením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7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7239000" cy="547260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2"/>
                </a:solidFill>
                <a:latin typeface="Candara" pitchFamily="34" charset="0"/>
              </a:rPr>
              <a:t>Při elektrování těles dochází k přemístění elektronů z jednoho tělesa na druhé.</a:t>
            </a:r>
          </a:p>
          <a:p>
            <a:r>
              <a:rPr lang="cs-CZ" dirty="0" smtClean="0">
                <a:solidFill>
                  <a:schemeClr val="tx2"/>
                </a:solidFill>
                <a:latin typeface="Candara" pitchFamily="34" charset="0"/>
              </a:rPr>
              <a:t>Např. při česání vlasů: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  <a:latin typeface="Candara" pitchFamily="34" charset="0"/>
              </a:rPr>
              <a:t>Před česáním jsou hřeben i vlasy elektricky neutrální. Při česání dochází ke tření a některé elektrony přecházejí z vlasů na hřeben.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  <a:latin typeface="Candara" pitchFamily="34" charset="0"/>
              </a:rPr>
              <a:t>Hřeben – z některých neutrálních atomů se stávají záporné ionty, hřeben má záporný elektrický náboj.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  <a:latin typeface="Candara" pitchFamily="34" charset="0"/>
              </a:rPr>
              <a:t>Vlasy – odtržením elektronů se z některých neutrálních atomů staly kladné ionty, vlasy se nabily kladně.</a:t>
            </a:r>
          </a:p>
        </p:txBody>
      </p:sp>
    </p:spTree>
    <p:extLst>
      <p:ext uri="{BB962C8B-B14F-4D97-AF65-F5344CB8AC3E}">
        <p14:creationId xmlns:p14="http://schemas.microsoft.com/office/powerpoint/2010/main" val="226998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77394"/>
            <a:ext cx="3456384" cy="256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7239000" cy="568863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2"/>
                </a:solidFill>
                <a:latin typeface="Candara" pitchFamily="34" charset="0"/>
              </a:rPr>
              <a:t>Hřeben a vlasy jsou nabity opačnými elektrickými náboji, proto se vzájemně přitahují elektrickou silou. (obr. a)</a:t>
            </a:r>
          </a:p>
          <a:p>
            <a:r>
              <a:rPr lang="cs-CZ" dirty="0" smtClean="0">
                <a:solidFill>
                  <a:schemeClr val="tx2"/>
                </a:solidFill>
                <a:latin typeface="Candara" pitchFamily="34" charset="0"/>
              </a:rPr>
              <a:t>Vlasy jsou nabity stejným elektrickým nábojem, proto se navzájem odpuzují elektrickou silou. (obr. b)</a:t>
            </a:r>
          </a:p>
        </p:txBody>
      </p:sp>
      <p:pic>
        <p:nvPicPr>
          <p:cNvPr id="4" name="Picture 3" descr="C:\Users\petra.kejkrtova\Pictures\2013-09-13 001\P1070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2753"/>
            <a:ext cx="3418253" cy="25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44074" y="3135859"/>
            <a:ext cx="4651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a)</a:t>
            </a:r>
            <a:endParaRPr lang="cs-CZ" sz="2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552319" y="3146381"/>
            <a:ext cx="487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b)</a:t>
            </a:r>
            <a:endParaRPr lang="cs-CZ" sz="2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4387" y="598466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3000" dirty="0" smtClean="0"/>
              <a:t>- list papíru a mikrotenový sáček</a:t>
            </a:r>
            <a:endParaRPr lang="cs-CZ" sz="3000" dirty="0"/>
          </a:p>
          <a:p>
            <a:r>
              <a:rPr lang="cs-CZ" sz="3000" dirty="0" smtClean="0"/>
              <a:t>- ebonitová tyč a polystyrénová kulička (kyvadélko)</a:t>
            </a:r>
            <a:endParaRPr lang="cs-CZ" sz="3000" dirty="0"/>
          </a:p>
          <a:p>
            <a:r>
              <a:rPr lang="cs-CZ" sz="3000" dirty="0" smtClean="0"/>
              <a:t>- generátor statické elektřiny a papírový chochol</a:t>
            </a:r>
          </a:p>
          <a:p>
            <a:r>
              <a:rPr lang="cs-CZ" sz="3000" dirty="0" smtClean="0"/>
              <a:t>- proužek mikrotenového sáčku</a:t>
            </a:r>
            <a:endParaRPr lang="cs-CZ" sz="3000" dirty="0"/>
          </a:p>
        </p:txBody>
      </p:sp>
      <p:sp>
        <p:nvSpPr>
          <p:cNvPr id="2" name="Obdélník 1"/>
          <p:cNvSpPr/>
          <p:nvPr/>
        </p:nvSpPr>
        <p:spPr>
          <a:xfrm>
            <a:off x="-358" y="0"/>
            <a:ext cx="911717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3200" b="1" dirty="0" smtClean="0"/>
              <a:t>Demonstrační pokusy :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1619672" y="2780928"/>
            <a:ext cx="669674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800" b="1" dirty="0"/>
              <a:t>Při vzájemném tření dvou těles z různých látek se mohou tělesa </a:t>
            </a:r>
            <a:r>
              <a:rPr lang="cs-CZ" sz="2800" b="1" dirty="0" err="1"/>
              <a:t>zelektrovat</a:t>
            </a:r>
            <a:r>
              <a:rPr lang="cs-CZ" sz="2800" b="1" dirty="0"/>
              <a:t>.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323528" y="2996952"/>
            <a:ext cx="1008112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619757" y="4005064"/>
            <a:ext cx="669674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800" b="1" dirty="0" smtClean="0"/>
              <a:t>Tělesa na sebe působí elektrickou silou.</a:t>
            </a:r>
            <a:endParaRPr lang="cs-CZ" sz="2800" b="1" dirty="0"/>
          </a:p>
        </p:txBody>
      </p:sp>
      <p:sp>
        <p:nvSpPr>
          <p:cNvPr id="12" name="Šipka doprava 11"/>
          <p:cNvSpPr/>
          <p:nvPr/>
        </p:nvSpPr>
        <p:spPr>
          <a:xfrm>
            <a:off x="323528" y="4045099"/>
            <a:ext cx="1008112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592141" y="4869160"/>
            <a:ext cx="669674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800" b="1" dirty="0" smtClean="0"/>
              <a:t>Tělesa mají elektrický náboj.</a:t>
            </a:r>
            <a:endParaRPr lang="cs-CZ" sz="2800" b="1" dirty="0"/>
          </a:p>
        </p:txBody>
      </p:sp>
      <p:sp>
        <p:nvSpPr>
          <p:cNvPr id="14" name="Šipka doprava 13"/>
          <p:cNvSpPr/>
          <p:nvPr/>
        </p:nvSpPr>
        <p:spPr>
          <a:xfrm>
            <a:off x="323528" y="4888324"/>
            <a:ext cx="1008112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1592141" y="5733256"/>
            <a:ext cx="669674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800" b="1" dirty="0" smtClean="0"/>
              <a:t>Tělesa mohou mít kladný nebo záporný elektrický náboj.</a:t>
            </a:r>
            <a:endParaRPr lang="cs-CZ" sz="2800" b="1" dirty="0"/>
          </a:p>
        </p:txBody>
      </p:sp>
      <p:sp>
        <p:nvSpPr>
          <p:cNvPr id="16" name="Šipka doprava 15"/>
          <p:cNvSpPr/>
          <p:nvPr/>
        </p:nvSpPr>
        <p:spPr>
          <a:xfrm>
            <a:off x="325488" y="5958281"/>
            <a:ext cx="1008112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9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6280"/>
          <p:cNvSpPr txBox="1">
            <a:spLocks noChangeArrowheads="1"/>
          </p:cNvSpPr>
          <p:nvPr/>
        </p:nvSpPr>
        <p:spPr bwMode="auto">
          <a:xfrm>
            <a:off x="1619672" y="2492896"/>
            <a:ext cx="7020272" cy="13849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800" dirty="0">
                <a:latin typeface="Times New Roman" pitchFamily="18" charset="0"/>
              </a:rPr>
              <a:t>Tělesa </a:t>
            </a:r>
            <a:r>
              <a:rPr lang="cs-CZ" sz="2800" dirty="0" err="1">
                <a:latin typeface="Times New Roman" pitchFamily="18" charset="0"/>
              </a:rPr>
              <a:t>zelektrovaná</a:t>
            </a:r>
            <a:r>
              <a:rPr lang="cs-CZ" sz="2800" dirty="0">
                <a:latin typeface="Times New Roman" pitchFamily="18" charset="0"/>
              </a:rPr>
              <a:t> </a:t>
            </a:r>
            <a:r>
              <a:rPr lang="cs-CZ" sz="2800" b="1" dirty="0">
                <a:latin typeface="Times New Roman" pitchFamily="18" charset="0"/>
              </a:rPr>
              <a:t>nesouhlasnými</a:t>
            </a:r>
            <a:r>
              <a:rPr lang="cs-CZ" sz="2800" dirty="0">
                <a:latin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</a:rPr>
              <a:t>(opačnými) náboji </a:t>
            </a:r>
            <a:r>
              <a:rPr lang="cs-CZ" sz="2800" dirty="0">
                <a:latin typeface="Times New Roman" pitchFamily="18" charset="0"/>
              </a:rPr>
              <a:t>se </a:t>
            </a:r>
            <a:r>
              <a:rPr lang="cs-CZ" sz="2800" dirty="0" smtClean="0">
                <a:latin typeface="Times New Roman" pitchFamily="18" charset="0"/>
              </a:rPr>
              <a:t>vzájemně </a:t>
            </a:r>
            <a:r>
              <a:rPr lang="cs-CZ" sz="2800" b="1" dirty="0" smtClean="0">
                <a:latin typeface="Times New Roman" pitchFamily="18" charset="0"/>
              </a:rPr>
              <a:t>přitahují.</a:t>
            </a:r>
          </a:p>
          <a:p>
            <a:r>
              <a:rPr lang="cs-CZ" sz="2800" b="1" dirty="0" smtClean="0">
                <a:latin typeface="Times New Roman" pitchFamily="18" charset="0"/>
              </a:rPr>
              <a:t>Působí mezi nimi přitažlivá elektrická síla.</a:t>
            </a:r>
            <a:endParaRPr lang="cs-CZ" sz="2800" dirty="0">
              <a:latin typeface="Times New Roman" pitchFamily="18" charset="0"/>
            </a:endParaRPr>
          </a:p>
        </p:txBody>
      </p:sp>
      <p:sp>
        <p:nvSpPr>
          <p:cNvPr id="5" name="TextBox 136280"/>
          <p:cNvSpPr txBox="1">
            <a:spLocks noChangeArrowheads="1"/>
          </p:cNvSpPr>
          <p:nvPr/>
        </p:nvSpPr>
        <p:spPr bwMode="auto">
          <a:xfrm>
            <a:off x="1619672" y="4653136"/>
            <a:ext cx="7020272" cy="13849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800" dirty="0">
                <a:latin typeface="Times New Roman" pitchFamily="18" charset="0"/>
              </a:rPr>
              <a:t>Tělesa </a:t>
            </a:r>
            <a:r>
              <a:rPr lang="cs-CZ" sz="2800" dirty="0" err="1">
                <a:latin typeface="Times New Roman" pitchFamily="18" charset="0"/>
              </a:rPr>
              <a:t>zelektrovaná</a:t>
            </a:r>
            <a:r>
              <a:rPr lang="cs-CZ" sz="2800" dirty="0">
                <a:latin typeface="Times New Roman" pitchFamily="18" charset="0"/>
              </a:rPr>
              <a:t> </a:t>
            </a:r>
            <a:r>
              <a:rPr lang="cs-CZ" sz="2800" b="1" dirty="0">
                <a:latin typeface="Times New Roman" pitchFamily="18" charset="0"/>
              </a:rPr>
              <a:t>souhlasnými</a:t>
            </a:r>
            <a:r>
              <a:rPr lang="cs-CZ" sz="2800" dirty="0">
                <a:latin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</a:rPr>
              <a:t>(stejnými) náboji </a:t>
            </a:r>
            <a:r>
              <a:rPr lang="cs-CZ" sz="2800" dirty="0">
                <a:latin typeface="Times New Roman" pitchFamily="18" charset="0"/>
              </a:rPr>
              <a:t>se </a:t>
            </a:r>
            <a:r>
              <a:rPr lang="cs-CZ" sz="2800" dirty="0" smtClean="0">
                <a:latin typeface="Times New Roman" pitchFamily="18" charset="0"/>
              </a:rPr>
              <a:t>vzájemně </a:t>
            </a:r>
            <a:r>
              <a:rPr lang="cs-CZ" sz="2800" b="1" dirty="0" smtClean="0">
                <a:latin typeface="Times New Roman" pitchFamily="18" charset="0"/>
              </a:rPr>
              <a:t>odpuzují.</a:t>
            </a:r>
          </a:p>
          <a:p>
            <a:r>
              <a:rPr lang="cs-CZ" sz="2800" b="1" dirty="0" smtClean="0">
                <a:latin typeface="Times New Roman" pitchFamily="18" charset="0"/>
              </a:rPr>
              <a:t>Působí mezi nimi odpudivá elektrická síla.</a:t>
            </a:r>
            <a:endParaRPr lang="cs-CZ" sz="2800" dirty="0">
              <a:latin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924" y="3571"/>
            <a:ext cx="91212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Proč se při provádění demonstračních pokusů:</a:t>
            </a:r>
          </a:p>
          <a:p>
            <a:r>
              <a:rPr lang="cs-CZ" sz="3200" dirty="0"/>
              <a:t>	</a:t>
            </a:r>
            <a:r>
              <a:rPr lang="cs-CZ" sz="3200" dirty="0" smtClean="0"/>
              <a:t>- papír a sáček k sobě přitahovaly?</a:t>
            </a:r>
          </a:p>
          <a:p>
            <a:r>
              <a:rPr lang="cs-CZ" sz="3200" dirty="0"/>
              <a:t>	</a:t>
            </a:r>
            <a:r>
              <a:rPr lang="cs-CZ" sz="3200" dirty="0" smtClean="0"/>
              <a:t>- části mikrotenového proužku od sebe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        odpuzovaly?</a:t>
            </a:r>
            <a:endParaRPr lang="cs-CZ" sz="3200" dirty="0"/>
          </a:p>
        </p:txBody>
      </p:sp>
      <p:sp>
        <p:nvSpPr>
          <p:cNvPr id="7" name="Šipka doprava 6"/>
          <p:cNvSpPr/>
          <p:nvPr/>
        </p:nvSpPr>
        <p:spPr>
          <a:xfrm>
            <a:off x="337258" y="2933365"/>
            <a:ext cx="1008112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297601" y="5093605"/>
            <a:ext cx="1008112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27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422803"/>
            <a:ext cx="2550669" cy="336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41032"/>
            <a:ext cx="4572000" cy="341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Tělesa se navzájem přitahují: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-54349" y="2922557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[1]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4575"/>
            <a:ext cx="41243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3278"/>
            <a:ext cx="38766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8645181" y="2935659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[2]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0" y="642291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[3]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645181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614475"/>
            <a:ext cx="80581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Souhlasně </a:t>
            </a:r>
            <a:r>
              <a:rPr lang="cs-CZ" sz="3200" b="1" dirty="0" err="1" smtClean="0"/>
              <a:t>zelektrovaná</a:t>
            </a:r>
            <a:r>
              <a:rPr lang="cs-CZ" sz="3200" b="1" dirty="0" smtClean="0"/>
              <a:t> tělesa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645181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[5]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7452320" y="4221088"/>
            <a:ext cx="93610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4283968" y="4233308"/>
            <a:ext cx="100811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253</Words>
  <Application>Microsoft Office PowerPoint</Application>
  <PresentationFormat>Předvádění na obrazovce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Candara</vt:lpstr>
      <vt:lpstr>Times New Roman</vt:lpstr>
      <vt:lpstr>Motiv sady Office</vt:lpstr>
      <vt:lpstr>Elektrování těles třením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Josef Hadrava</cp:lastModifiedBy>
  <cp:revision>38</cp:revision>
  <dcterms:created xsi:type="dcterms:W3CDTF">2011-04-03T15:42:21Z</dcterms:created>
  <dcterms:modified xsi:type="dcterms:W3CDTF">2020-05-07T12:23:54Z</dcterms:modified>
</cp:coreProperties>
</file>