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3"/>
  </p:notesMasterIdLst>
  <p:handoutMasterIdLst>
    <p:handoutMasterId r:id="rId24"/>
  </p:handoutMasterIdLst>
  <p:sldIdLst>
    <p:sldId id="272" r:id="rId3"/>
    <p:sldId id="282" r:id="rId4"/>
    <p:sldId id="283" r:id="rId5"/>
    <p:sldId id="284" r:id="rId6"/>
    <p:sldId id="285" r:id="rId7"/>
    <p:sldId id="286" r:id="rId8"/>
    <p:sldId id="287" r:id="rId9"/>
    <p:sldId id="288" r:id="rId10"/>
    <p:sldId id="289" r:id="rId11"/>
    <p:sldId id="290" r:id="rId12"/>
    <p:sldId id="291" r:id="rId13"/>
    <p:sldId id="292" r:id="rId14"/>
    <p:sldId id="275" r:id="rId15"/>
    <p:sldId id="293" r:id="rId16"/>
    <p:sldId id="276" r:id="rId17"/>
    <p:sldId id="277" r:id="rId18"/>
    <p:sldId id="278" r:id="rId19"/>
    <p:sldId id="279"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53" autoAdjust="0"/>
    <p:restoredTop sz="94918" autoAdjust="0"/>
  </p:normalViewPr>
  <p:slideViewPr>
    <p:cSldViewPr snapToGrid="0">
      <p:cViewPr varScale="1">
        <p:scale>
          <a:sx n="57" d="100"/>
          <a:sy n="57" d="100"/>
        </p:scale>
        <p:origin x="570" y="78"/>
      </p:cViewPr>
      <p:guideLst>
        <p:guide pos="3840"/>
        <p:guide orient="horz" pos="2160"/>
      </p:guideLst>
    </p:cSldViewPr>
  </p:slideViewPr>
  <p:outlineViewPr>
    <p:cViewPr>
      <p:scale>
        <a:sx n="33" d="100"/>
        <a:sy n="33" d="100"/>
      </p:scale>
      <p:origin x="0" y="-630"/>
    </p:cViewPr>
  </p:outlineViewPr>
  <p:notesTextViewPr>
    <p:cViewPr>
      <p:scale>
        <a:sx n="3" d="2"/>
        <a:sy n="3" d="2"/>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4-12-22T12:56:01.123" idx="1">
    <p:pos x="7680" y="-46"/>
    <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4-12-22T12:56:01.123" idx="2">
    <p:pos x="7680" y="-46"/>
    <p:text/>
  </p:cm>
</p:cmLst>
</file>

<file path=ppt/comments/comment11.xml><?xml version="1.0" encoding="utf-8"?>
<p:cmLst xmlns:a="http://schemas.openxmlformats.org/drawingml/2006/main" xmlns:r="http://schemas.openxmlformats.org/officeDocument/2006/relationships" xmlns:p="http://schemas.openxmlformats.org/presentationml/2006/main">
  <p:cm authorId="2" dt="2014-12-22T12:56:01.123" idx="1">
    <p:pos x="7680" y="-46"/>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4-12-22T12:56:01.123" idx="2">
    <p:pos x="7680" y="-46"/>
    <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4-12-22T12:56:01.123" idx="1">
    <p:pos x="7680" y="-46"/>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4-12-22T12:56:01.123" idx="2">
    <p:pos x="7680" y="-46"/>
    <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4-12-22T12:56:01.123" idx="1">
    <p:pos x="7680" y="-46"/>
    <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4-12-22T12:56:01.123" idx="2">
    <p:pos x="7680" y="-46"/>
    <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4-12-22T12:56:01.123" idx="1">
    <p:pos x="7680" y="-46"/>
    <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4-12-22T12:56:01.123" idx="2">
    <p:pos x="7680" y="-46"/>
    <p:text/>
  </p:cm>
</p:cmLst>
</file>

<file path=ppt/comments/comment9.xml><?xml version="1.0" encoding="utf-8"?>
<p:cmLst xmlns:a="http://schemas.openxmlformats.org/drawingml/2006/main" xmlns:r="http://schemas.openxmlformats.org/officeDocument/2006/relationships" xmlns:p="http://schemas.openxmlformats.org/presentationml/2006/main">
  <p:cm authorId="2" dt="2014-12-22T12:56:01.123" idx="1">
    <p:pos x="7680" y="-46"/>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cs-CZ" smtClean="0"/>
              <a:t>01.04.2020</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cs-CZ"/>
              <a:t>Tento projekt je spolufinancován Evropským sociálním fondem a státním rozpočtem České republiky.</a:t>
            </a:r>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cs-CZ" smtClean="0"/>
              <a:t>‹#›</a:t>
            </a:fld>
            <a:endParaRPr lang="cs-CZ"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cs-CZ" smtClean="0"/>
              <a:t>01.04.2020</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6"/>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cs-CZ"/>
              <a:t>Tento projekt je spolufinancován Evropským sociálním fondem a státním rozpočtem České republiky.</a:t>
            </a:r>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cs-CZ" smtClean="0"/>
              <a:t>‹#›</a:t>
            </a:fld>
            <a:endParaRPr lang="cs-CZ"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t>1</a:t>
            </a:fld>
            <a:endParaRPr lang="cs-CZ" dirty="0"/>
          </a:p>
        </p:txBody>
      </p:sp>
    </p:spTree>
    <p:extLst>
      <p:ext uri="{BB962C8B-B14F-4D97-AF65-F5344CB8AC3E}">
        <p14:creationId xmlns:p14="http://schemas.microsoft.com/office/powerpoint/2010/main" val="96041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t>2</a:t>
            </a:fld>
            <a:endParaRPr lang="cs-CZ" dirty="0"/>
          </a:p>
        </p:txBody>
      </p:sp>
    </p:spTree>
    <p:extLst>
      <p:ext uri="{BB962C8B-B14F-4D97-AF65-F5344CB8AC3E}">
        <p14:creationId xmlns:p14="http://schemas.microsoft.com/office/powerpoint/2010/main" val="185535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t>3</a:t>
            </a:fld>
            <a:endParaRPr lang="cs-CZ" dirty="0"/>
          </a:p>
        </p:txBody>
      </p:sp>
    </p:spTree>
    <p:extLst>
      <p:ext uri="{BB962C8B-B14F-4D97-AF65-F5344CB8AC3E}">
        <p14:creationId xmlns:p14="http://schemas.microsoft.com/office/powerpoint/2010/main" val="320467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t>15</a:t>
            </a:fld>
            <a:endParaRPr lang="cs-CZ" dirty="0"/>
          </a:p>
        </p:txBody>
      </p:sp>
    </p:spTree>
    <p:extLst>
      <p:ext uri="{BB962C8B-B14F-4D97-AF65-F5344CB8AC3E}">
        <p14:creationId xmlns:p14="http://schemas.microsoft.com/office/powerpoint/2010/main" val="193639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t>16</a:t>
            </a:fld>
            <a:endParaRPr lang="cs-CZ" dirty="0"/>
          </a:p>
        </p:txBody>
      </p:sp>
    </p:spTree>
    <p:extLst>
      <p:ext uri="{BB962C8B-B14F-4D97-AF65-F5344CB8AC3E}">
        <p14:creationId xmlns:p14="http://schemas.microsoft.com/office/powerpoint/2010/main" val="1353808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t>17</a:t>
            </a:fld>
            <a:endParaRPr lang="cs-CZ" dirty="0"/>
          </a:p>
        </p:txBody>
      </p:sp>
    </p:spTree>
    <p:extLst>
      <p:ext uri="{BB962C8B-B14F-4D97-AF65-F5344CB8AC3E}">
        <p14:creationId xmlns:p14="http://schemas.microsoft.com/office/powerpoint/2010/main" val="86625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t>18</a:t>
            </a:fld>
            <a:endParaRPr lang="cs-CZ" dirty="0"/>
          </a:p>
        </p:txBody>
      </p:sp>
    </p:spTree>
    <p:extLst>
      <p:ext uri="{BB962C8B-B14F-4D97-AF65-F5344CB8AC3E}">
        <p14:creationId xmlns:p14="http://schemas.microsoft.com/office/powerpoint/2010/main" val="380917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t>19</a:t>
            </a:fld>
            <a:endParaRPr lang="cs-CZ" dirty="0"/>
          </a:p>
        </p:txBody>
      </p:sp>
    </p:spTree>
    <p:extLst>
      <p:ext uri="{BB962C8B-B14F-4D97-AF65-F5344CB8AC3E}">
        <p14:creationId xmlns:p14="http://schemas.microsoft.com/office/powerpoint/2010/main" val="2507523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Skupina 4"/>
          <p:cNvGrpSpPr/>
          <p:nvPr/>
        </p:nvGrpSpPr>
        <p:grpSpPr>
          <a:xfrm>
            <a:off x="0" y="0"/>
            <a:ext cx="12188825" cy="713232"/>
            <a:chOff x="0" y="0"/>
            <a:chExt cx="12188825" cy="713232"/>
          </a:xfrm>
        </p:grpSpPr>
        <p:sp>
          <p:nvSpPr>
            <p:cNvPr id="7" name="Obdélník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Obdélník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nvGrpSpPr>
          <p:cNvPr id="11" name="Skupina 10"/>
          <p:cNvGrpSpPr/>
          <p:nvPr/>
        </p:nvGrpSpPr>
        <p:grpSpPr>
          <a:xfrm>
            <a:off x="0" y="0"/>
            <a:ext cx="713232" cy="6858000"/>
            <a:chOff x="0" y="0"/>
            <a:chExt cx="713232" cy="6858000"/>
          </a:xfrm>
        </p:grpSpPr>
        <p:sp>
          <p:nvSpPr>
            <p:cNvPr id="12" name="Obdélník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Obdélník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nvGrpSpPr>
          <p:cNvPr id="14" name="Skupina 13"/>
          <p:cNvGrpSpPr/>
          <p:nvPr/>
        </p:nvGrpSpPr>
        <p:grpSpPr>
          <a:xfrm>
            <a:off x="11476762" y="0"/>
            <a:ext cx="746886" cy="6858000"/>
            <a:chOff x="11476762" y="0"/>
            <a:chExt cx="746886" cy="6858000"/>
          </a:xfrm>
        </p:grpSpPr>
        <p:sp>
          <p:nvSpPr>
            <p:cNvPr id="15" name="Obdélník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Obdélník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nvGrpSpPr>
          <p:cNvPr id="17" name="Skupina 16"/>
          <p:cNvGrpSpPr/>
          <p:nvPr/>
        </p:nvGrpSpPr>
        <p:grpSpPr>
          <a:xfrm flipV="1">
            <a:off x="0" y="6144768"/>
            <a:ext cx="12188825" cy="713232"/>
            <a:chOff x="0" y="0"/>
            <a:chExt cx="12188825" cy="713232"/>
          </a:xfrm>
        </p:grpSpPr>
        <p:sp>
          <p:nvSpPr>
            <p:cNvPr id="18" name="Obdélník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9" name="Obdélník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2" name="Nadpis 1"/>
          <p:cNvSpPr>
            <a:spLocks noGrp="1"/>
          </p:cNvSpPr>
          <p:nvPr>
            <p:ph type="ctrTitle"/>
          </p:nvPr>
        </p:nvSpPr>
        <p:spPr>
          <a:xfrm>
            <a:off x="1295400" y="805068"/>
            <a:ext cx="9601200" cy="1904337"/>
          </a:xfrm>
        </p:spPr>
        <p:txBody>
          <a:bodyPr anchor="b">
            <a:noAutofit/>
          </a:bodyPr>
          <a:lstStyle>
            <a:lvl1pPr algn="ctr">
              <a:defRPr sz="6000"/>
            </a:lvl1pPr>
          </a:lstStyle>
          <a:p>
            <a:r>
              <a:rPr lang="cs-CZ"/>
              <a:t>Kliknutím lze upravit styl.</a:t>
            </a:r>
            <a:endParaRPr lang="cs-CZ" dirty="0"/>
          </a:p>
        </p:txBody>
      </p:sp>
      <p:sp>
        <p:nvSpPr>
          <p:cNvPr id="3" name="Podnadpis 2"/>
          <p:cNvSpPr>
            <a:spLocks noGrp="1"/>
          </p:cNvSpPr>
          <p:nvPr>
            <p:ph type="subTitle" idx="1"/>
          </p:nvPr>
        </p:nvSpPr>
        <p:spPr>
          <a:xfrm>
            <a:off x="1295400" y="2755129"/>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lze upravit styl předlohy.</a:t>
            </a:r>
            <a:endParaRPr lang="cs-CZ"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4997" y="4793914"/>
            <a:ext cx="6120000" cy="1337336"/>
          </a:xfrm>
          <a:prstGeom prst="rect">
            <a:avLst/>
          </a:prstGeom>
        </p:spPr>
      </p:pic>
      <p:pic>
        <p:nvPicPr>
          <p:cNvPr id="21" name="Obrázek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0721" y="3633352"/>
            <a:ext cx="2627382" cy="1253613"/>
          </a:xfrm>
          <a:prstGeom prst="rect">
            <a:avLst/>
          </a:prstGeom>
        </p:spPr>
      </p:pic>
      <p:sp>
        <p:nvSpPr>
          <p:cNvPr id="22" name="Zástupný symbol pro zápatí 5"/>
          <p:cNvSpPr>
            <a:spLocks noGrp="1"/>
          </p:cNvSpPr>
          <p:nvPr>
            <p:ph type="ftr" sz="quarter" idx="11"/>
          </p:nvPr>
        </p:nvSpPr>
        <p:spPr>
          <a:xfrm>
            <a:off x="2802772" y="6291470"/>
            <a:ext cx="7159752" cy="237744"/>
          </a:xfrm>
        </p:spPr>
        <p:txBody>
          <a:bodyPr/>
          <a:lstStyle/>
          <a:p>
            <a:r>
              <a:rPr lang="cs-CZ"/>
              <a:t>Projekt CZ.1.07/1.3.00/48.0075 je spolufinancován Evropským sociálním fondem a státním rozpočtem České republiky.</a:t>
            </a:r>
            <a:endParaRPr lang="cs-CZ"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obsah 2"/>
          <p:cNvSpPr>
            <a:spLocks noGrp="1"/>
          </p:cNvSpPr>
          <p:nvPr>
            <p:ph idx="1"/>
          </p:nvPr>
        </p:nvSpPr>
        <p:spPr>
          <a:xfrm>
            <a:off x="1341120" y="1673352"/>
            <a:ext cx="9509760" cy="352481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5"/>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grpSp>
        <p:nvGrpSpPr>
          <p:cNvPr id="8" name="Skupina 6"/>
          <p:cNvGrpSpPr/>
          <p:nvPr/>
        </p:nvGrpSpPr>
        <p:grpSpPr>
          <a:xfrm flipV="1">
            <a:off x="0" y="6309360"/>
            <a:ext cx="12188825" cy="548640"/>
            <a:chOff x="0" y="0"/>
            <a:chExt cx="12188825" cy="713232"/>
          </a:xfrm>
        </p:grpSpPr>
        <p:sp>
          <p:nvSpPr>
            <p:cNvPr id="9" name="Obdélník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Obdélník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nvGrpSpPr>
          <p:cNvPr id="11" name="Skupina 10"/>
          <p:cNvGrpSpPr/>
          <p:nvPr/>
        </p:nvGrpSpPr>
        <p:grpSpPr>
          <a:xfrm>
            <a:off x="16736" y="0"/>
            <a:ext cx="12188825" cy="548640"/>
            <a:chOff x="0" y="0"/>
            <a:chExt cx="12188825" cy="713232"/>
          </a:xfrm>
        </p:grpSpPr>
        <p:sp>
          <p:nvSpPr>
            <p:cNvPr id="12" name="Obdélník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Obdélník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4" name="Zástupný symbol pro datum 3"/>
          <p:cNvSpPr>
            <a:spLocks noGrp="1"/>
          </p:cNvSpPr>
          <p:nvPr>
            <p:ph type="dt" sz="half" idx="10"/>
          </p:nvPr>
        </p:nvSpPr>
        <p:spPr/>
        <p:txBody>
          <a:bodyPr/>
          <a:lstStyle/>
          <a:p>
            <a:endParaRPr lang="cs-CZ" dirty="0"/>
          </a:p>
        </p:txBody>
      </p:sp>
      <p:sp>
        <p:nvSpPr>
          <p:cNvPr id="5" name="Zástupný symbol pro zápatí 5"/>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t>‹#›</a:t>
            </a:fld>
            <a:endParaRPr lang="cs-CZ" dirty="0"/>
          </a:p>
        </p:txBody>
      </p:sp>
      <p:sp>
        <p:nvSpPr>
          <p:cNvPr id="2" name="Nadpis 1"/>
          <p:cNvSpPr>
            <a:spLocks noGrp="1"/>
          </p:cNvSpPr>
          <p:nvPr>
            <p:ph type="title"/>
          </p:nvPr>
        </p:nvSpPr>
        <p:spPr>
          <a:xfrm>
            <a:off x="1295400" y="1188720"/>
            <a:ext cx="9601200" cy="1375576"/>
          </a:xfrm>
        </p:spPr>
        <p:txBody>
          <a:bodyPr anchor="b">
            <a:normAutofit/>
          </a:bodyPr>
          <a:lstStyle>
            <a:lvl1pPr algn="ctr">
              <a:defRPr sz="5400" b="0">
                <a:solidFill>
                  <a:schemeClr val="tx1">
                    <a:lumMod val="75000"/>
                  </a:schemeClr>
                </a:solidFill>
              </a:defRPr>
            </a:lvl1pPr>
          </a:lstStyle>
          <a:p>
            <a:r>
              <a:rPr lang="cs-CZ"/>
              <a:t>Kliknutím lze upravit styl.</a:t>
            </a:r>
            <a:endParaRPr lang="cs-CZ" dirty="0"/>
          </a:p>
        </p:txBody>
      </p:sp>
      <p:sp>
        <p:nvSpPr>
          <p:cNvPr id="3" name="Zástupný symbol pro text 2"/>
          <p:cNvSpPr>
            <a:spLocks noGrp="1"/>
          </p:cNvSpPr>
          <p:nvPr>
            <p:ph type="body" idx="1"/>
          </p:nvPr>
        </p:nvSpPr>
        <p:spPr>
          <a:xfrm>
            <a:off x="1295400" y="2618762"/>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pic>
        <p:nvPicPr>
          <p:cNvPr id="14" name="Obráze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4997" y="4793914"/>
            <a:ext cx="6120000" cy="1337336"/>
          </a:xfrm>
          <a:prstGeom prst="rect">
            <a:avLst/>
          </a:prstGeom>
        </p:spPr>
      </p:pic>
      <p:pic>
        <p:nvPicPr>
          <p:cNvPr id="15" name="Obráze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7457" y="3587628"/>
            <a:ext cx="2627382" cy="1253613"/>
          </a:xfrm>
          <a:prstGeom prst="rect">
            <a:avLst/>
          </a:prstGeom>
        </p:spPr>
      </p:pic>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obsah 2"/>
          <p:cNvSpPr>
            <a:spLocks noGrp="1"/>
          </p:cNvSpPr>
          <p:nvPr>
            <p:ph sz="half" idx="1"/>
          </p:nvPr>
        </p:nvSpPr>
        <p:spPr>
          <a:xfrm>
            <a:off x="1341120" y="1673352"/>
            <a:ext cx="4572000" cy="351487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p:cNvSpPr>
            <a:spLocks noGrp="1"/>
          </p:cNvSpPr>
          <p:nvPr>
            <p:ph sz="half" idx="2"/>
          </p:nvPr>
        </p:nvSpPr>
        <p:spPr>
          <a:xfrm>
            <a:off x="6278880" y="1673352"/>
            <a:ext cx="4572000" cy="351487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4"/>
          <p:cNvSpPr>
            <a:spLocks noGrp="1"/>
          </p:cNvSpPr>
          <p:nvPr>
            <p:ph type="dt" sz="half" idx="10"/>
          </p:nvPr>
        </p:nvSpPr>
        <p:spPr/>
        <p:txBody>
          <a:bodyPr/>
          <a:lstStyle/>
          <a:p>
            <a:endParaRPr lang="cs-CZ" dirty="0"/>
          </a:p>
        </p:txBody>
      </p:sp>
      <p:sp>
        <p:nvSpPr>
          <p:cNvPr id="6" name="Zástupný symbol pro zápatí 6"/>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7" name="Zástupný symbol pro číslo snímku 6"/>
          <p:cNvSpPr>
            <a:spLocks noGrp="1"/>
          </p:cNvSpPr>
          <p:nvPr>
            <p:ph type="sldNum" sz="quarter" idx="12"/>
          </p:nvPr>
        </p:nvSpPr>
        <p:spPr/>
        <p:txBody>
          <a:bodyPr/>
          <a:lstStyle/>
          <a:p>
            <a:fld id="{0D06EF73-9DB8-4763-865F-2F88181A4732}" type="slidenum">
              <a:rPr lang="cs-CZ" smtClean="0"/>
              <a:t>‹#›</a:t>
            </a:fld>
            <a:endParaRPr lang="cs-CZ"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text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1341120" y="2441448"/>
            <a:ext cx="4572000" cy="27368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278880" y="2441448"/>
            <a:ext cx="4572000" cy="27368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datum 6"/>
          <p:cNvSpPr>
            <a:spLocks noGrp="1"/>
          </p:cNvSpPr>
          <p:nvPr>
            <p:ph type="dt" sz="half" idx="10"/>
          </p:nvPr>
        </p:nvSpPr>
        <p:spPr/>
        <p:txBody>
          <a:bodyPr/>
          <a:lstStyle/>
          <a:p>
            <a:endParaRPr lang="cs-CZ" dirty="0"/>
          </a:p>
        </p:txBody>
      </p:sp>
      <p:sp>
        <p:nvSpPr>
          <p:cNvPr id="8" name="Zástupný symbol pro zápatí 8"/>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9" name="Zástupný symbol pro číslo snímku 8"/>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datum 2"/>
          <p:cNvSpPr>
            <a:spLocks noGrp="1"/>
          </p:cNvSpPr>
          <p:nvPr>
            <p:ph type="dt" sz="half" idx="10"/>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5" name="Zástupný symbol pro číslo snímku 4"/>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dirty="0"/>
          </a:p>
        </p:txBody>
      </p:sp>
      <p:sp>
        <p:nvSpPr>
          <p:cNvPr id="3" name="Zástupný symbol pro zápatí 2"/>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4" name="Zástupný symbol pro číslo snímku 3"/>
          <p:cNvSpPr>
            <a:spLocks noGrp="1"/>
          </p:cNvSpPr>
          <p:nvPr>
            <p:ph type="sldNum" sz="quarter" idx="12"/>
          </p:nvPr>
        </p:nvSpPr>
        <p:spPr/>
        <p:txBody>
          <a:bodyPr/>
          <a:lstStyle/>
          <a:p>
            <a:fld id="{CA8D9AD5-F248-4919-864A-CFD76CC027D6}" type="slidenum">
              <a:rPr lang="cs-CZ" smtClean="0"/>
              <a:t>‹#›</a:t>
            </a:fld>
            <a:endParaRPr 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0872" y="5196694"/>
            <a:ext cx="5040000" cy="1101335"/>
          </a:xfrm>
          <a:prstGeom prst="rect">
            <a:avLst/>
          </a:prstGeom>
        </p:spPr>
      </p:pic>
      <p:pic>
        <p:nvPicPr>
          <p:cNvPr id="6" name="Obráze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1444" y="0"/>
            <a:ext cx="2627382" cy="1253613"/>
          </a:xfrm>
          <a:prstGeom prst="rect">
            <a:avLst/>
          </a:prstGeom>
        </p:spPr>
      </p:pic>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grpSp>
        <p:nvGrpSpPr>
          <p:cNvPr id="8" name="Skupina 6"/>
          <p:cNvGrpSpPr/>
          <p:nvPr/>
        </p:nvGrpSpPr>
        <p:grpSpPr>
          <a:xfrm>
            <a:off x="0" y="0"/>
            <a:ext cx="12188825" cy="548640"/>
            <a:chOff x="0" y="0"/>
            <a:chExt cx="12188825" cy="713232"/>
          </a:xfrm>
        </p:grpSpPr>
        <p:sp>
          <p:nvSpPr>
            <p:cNvPr id="9" name="Obdélník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Obdélník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2" name="Nadpis 1"/>
          <p:cNvSpPr>
            <a:spLocks noGrp="1"/>
          </p:cNvSpPr>
          <p:nvPr>
            <p:ph type="title"/>
          </p:nvPr>
        </p:nvSpPr>
        <p:spPr>
          <a:xfrm>
            <a:off x="8138160" y="1828800"/>
            <a:ext cx="3657600" cy="2286000"/>
          </a:xfrm>
        </p:spPr>
        <p:txBody>
          <a:bodyPr anchor="b">
            <a:normAutofit/>
          </a:bodyPr>
          <a:lstStyle>
            <a:lvl1pPr>
              <a:defRPr sz="3400" b="0"/>
            </a:lvl1pPr>
          </a:lstStyle>
          <a:p>
            <a:r>
              <a:rPr lang="cs-CZ"/>
              <a:t>Kliknutím lze upravit styl.</a:t>
            </a:r>
            <a:endParaRPr lang="cs-CZ" dirty="0"/>
          </a:p>
        </p:txBody>
      </p:sp>
      <p:sp>
        <p:nvSpPr>
          <p:cNvPr id="3" name="Zástupný symbol pro obsah 2"/>
          <p:cNvSpPr>
            <a:spLocks noGrp="1"/>
          </p:cNvSpPr>
          <p:nvPr>
            <p:ph idx="1"/>
          </p:nvPr>
        </p:nvSpPr>
        <p:spPr>
          <a:xfrm>
            <a:off x="548640" y="1005840"/>
            <a:ext cx="7223760" cy="4162508"/>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8138160" y="4206240"/>
            <a:ext cx="3657600" cy="962108"/>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endParaRPr lang="cs-CZ" dirty="0"/>
          </a:p>
        </p:txBody>
      </p:sp>
      <p:sp>
        <p:nvSpPr>
          <p:cNvPr id="6" name="Zástupný symbol pro zápatí 6"/>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7" name="Zástupný symbol pro číslo snímku 6"/>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38160" y="1828800"/>
            <a:ext cx="3657600" cy="2286000"/>
          </a:xfrm>
        </p:spPr>
        <p:txBody>
          <a:bodyPr anchor="b">
            <a:normAutofit/>
          </a:bodyPr>
          <a:lstStyle>
            <a:lvl1pPr>
              <a:defRPr sz="3400" b="0"/>
            </a:lvl1pPr>
          </a:lstStyle>
          <a:p>
            <a:r>
              <a:rPr lang="cs-CZ"/>
              <a:t>Kliknutím lze upravit styl.</a:t>
            </a:r>
            <a:endParaRPr lang="cs-CZ" dirty="0"/>
          </a:p>
        </p:txBody>
      </p:sp>
      <p:sp>
        <p:nvSpPr>
          <p:cNvPr id="3" name="Piál 1Zástupný symbol pro obrázek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endParaRPr lang="cs-CZ" dirty="0"/>
          </a:p>
        </p:txBody>
      </p:sp>
      <p:sp>
        <p:nvSpPr>
          <p:cNvPr id="6" name="Zástupný symbol pro zápatí 6"/>
          <p:cNvSpPr>
            <a:spLocks noGrp="1"/>
          </p:cNvSpPr>
          <p:nvPr>
            <p:ph type="ftr" sz="quarter" idx="11"/>
          </p:nvPr>
        </p:nvSpPr>
        <p:spPr>
          <a:xfrm>
            <a:off x="582783" y="6387435"/>
            <a:ext cx="7159752" cy="237744"/>
          </a:xfrm>
        </p:spPr>
        <p:txBody>
          <a:bodyPr/>
          <a:lstStyle/>
          <a:p>
            <a:r>
              <a:rPr lang="cs-CZ"/>
              <a:t>Projekt CZ.1.07/1.3.00/48.0075 je spolufinancován Evropským sociálním fondem a státním rozpočtem České republiky.</a:t>
            </a:r>
            <a:endParaRPr lang="cs-CZ" dirty="0"/>
          </a:p>
        </p:txBody>
      </p:sp>
      <p:sp>
        <p:nvSpPr>
          <p:cNvPr id="7" name="Zástupný symbol pro číslo snímku 6"/>
          <p:cNvSpPr>
            <a:spLocks noGrp="1"/>
          </p:cNvSpPr>
          <p:nvPr>
            <p:ph type="sldNum" sz="quarter" idx="12"/>
          </p:nvPr>
        </p:nvSpPr>
        <p:spPr/>
        <p:txBody>
          <a:bodyPr/>
          <a:lstStyle/>
          <a:p>
            <a:fld id="{CA8D9AD5-F248-4919-864A-CFD76CC027D6}" type="slidenum">
              <a:rPr lang="cs-CZ" smtClean="0"/>
              <a:t>‹#›</a:t>
            </a:fld>
            <a:endParaRPr lang="cs-CZ" dirty="0"/>
          </a:p>
        </p:txBody>
      </p:sp>
      <p:grpSp>
        <p:nvGrpSpPr>
          <p:cNvPr id="8" name="Skupina 6"/>
          <p:cNvGrpSpPr/>
          <p:nvPr/>
        </p:nvGrpSpPr>
        <p:grpSpPr>
          <a:xfrm>
            <a:off x="0" y="0"/>
            <a:ext cx="7772400" cy="548640"/>
            <a:chOff x="0" y="0"/>
            <a:chExt cx="12188825" cy="713232"/>
          </a:xfrm>
        </p:grpSpPr>
        <p:sp>
          <p:nvSpPr>
            <p:cNvPr id="9" name="Obdélník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Obdélník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nvGrpSpPr>
          <p:cNvPr id="11" name="Skupina 10"/>
          <p:cNvGrpSpPr/>
          <p:nvPr/>
        </p:nvGrpSpPr>
        <p:grpSpPr>
          <a:xfrm flipV="1">
            <a:off x="0" y="6309360"/>
            <a:ext cx="7772400" cy="548640"/>
            <a:chOff x="0" y="0"/>
            <a:chExt cx="12188825" cy="713232"/>
          </a:xfrm>
        </p:grpSpPr>
        <p:sp>
          <p:nvSpPr>
            <p:cNvPr id="12" name="Obdélník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Obdélník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nvGrpSpPr>
          <p:cNvPr id="14" name="Skupina 13"/>
          <p:cNvGrpSpPr/>
          <p:nvPr/>
        </p:nvGrpSpPr>
        <p:grpSpPr>
          <a:xfrm rot="5400000" flipV="1">
            <a:off x="-3154680" y="3154680"/>
            <a:ext cx="6858000" cy="548640"/>
            <a:chOff x="0" y="0"/>
            <a:chExt cx="12188825" cy="713232"/>
          </a:xfrm>
        </p:grpSpPr>
        <p:sp>
          <p:nvSpPr>
            <p:cNvPr id="15" name="Obdélník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Obdélník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nvGrpSpPr>
          <p:cNvPr id="17" name="Skupina 16"/>
          <p:cNvGrpSpPr/>
          <p:nvPr/>
        </p:nvGrpSpPr>
        <p:grpSpPr>
          <a:xfrm rot="16200000" flipH="1" flipV="1">
            <a:off x="4069079" y="3154681"/>
            <a:ext cx="6858000" cy="548640"/>
            <a:chOff x="0" y="0"/>
            <a:chExt cx="12188825" cy="713232"/>
          </a:xfrm>
        </p:grpSpPr>
        <p:sp>
          <p:nvSpPr>
            <p:cNvPr id="18" name="Obdélník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9" name="Obdélník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pic>
        <p:nvPicPr>
          <p:cNvPr id="20" name="Obráze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199" y="5207144"/>
            <a:ext cx="5040000" cy="1101335"/>
          </a:xfrm>
          <a:prstGeom prst="rect">
            <a:avLst/>
          </a:prstGeom>
        </p:spPr>
      </p:pic>
      <p:pic>
        <p:nvPicPr>
          <p:cNvPr id="21" name="Obrázek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1444" y="0"/>
            <a:ext cx="2627382" cy="1253613"/>
          </a:xfrm>
          <a:prstGeom prst="rect">
            <a:avLst/>
          </a:prstGeom>
        </p:spPr>
      </p:pic>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Skupina 6"/>
          <p:cNvGrpSpPr/>
          <p:nvPr/>
        </p:nvGrpSpPr>
        <p:grpSpPr bwMode="auto">
          <a:xfrm flipV="1">
            <a:off x="0" y="6309360"/>
            <a:ext cx="12188825" cy="548640"/>
            <a:chOff x="0" y="0"/>
            <a:chExt cx="12188825" cy="713232"/>
          </a:xfrm>
        </p:grpSpPr>
        <p:sp>
          <p:nvSpPr>
            <p:cNvPr id="9" name="Obdélník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Obdélník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2" name="Zástupný symbol pro nadpis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cs-CZ" dirty="0"/>
              <a:t>Kliknutím lze upravit styl.</a:t>
            </a:r>
          </a:p>
        </p:txBody>
      </p:sp>
      <p:sp>
        <p:nvSpPr>
          <p:cNvPr id="3" name="Zástupný symbol pro text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endParaRPr lang="cs-CZ" dirty="0"/>
          </a:p>
        </p:txBody>
      </p:sp>
      <p:sp>
        <p:nvSpPr>
          <p:cNvPr id="5" name="Zástupný symbol pro zápatí 5"/>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r>
              <a:rPr lang="cs-CZ"/>
              <a:t>Projekt CZ.1.07/1.3.00/48.0075 je spolufinancován Evropským sociálním fondem a státním rozpočtem České republiky.</a:t>
            </a:r>
            <a:endParaRPr lang="cs-CZ" dirty="0"/>
          </a:p>
        </p:txBody>
      </p:sp>
      <p:sp>
        <p:nvSpPr>
          <p:cNvPr id="6" name="Zástupný symbol pro číslo snímku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lang="cs-CZ" smtClean="0"/>
              <a:pPr/>
              <a:t>‹#›</a:t>
            </a:fld>
            <a:endParaRPr lang="cs-CZ" dirty="0"/>
          </a:p>
        </p:txBody>
      </p:sp>
      <p:pic>
        <p:nvPicPr>
          <p:cNvPr id="7" name="Obrázek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460872" y="5196694"/>
            <a:ext cx="5040000" cy="1101335"/>
          </a:xfrm>
          <a:prstGeom prst="rect">
            <a:avLst/>
          </a:prstGeom>
        </p:spPr>
      </p:pic>
      <p:pic>
        <p:nvPicPr>
          <p:cNvPr id="11" name="Obrázek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61444" y="0"/>
            <a:ext cx="2627382" cy="1253613"/>
          </a:xfrm>
          <a:prstGeom prst="rect">
            <a:avLst/>
          </a:prstGeom>
        </p:spPr>
      </p:pic>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comments" Target="../comments/comment9.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comments" Target="../comments/comment1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comments" Target="../comments/comment1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pixabay.com/en/animals-horse-foal-bai-358812/" TargetMode="External"/><Relationship Id="rId2" Type="http://schemas.openxmlformats.org/officeDocument/2006/relationships/hyperlink" Target="http://pixabay.com/en/goat-white-animal-wildlife-wild-281546/" TargetMode="External"/><Relationship Id="rId1" Type="http://schemas.openxmlformats.org/officeDocument/2006/relationships/slideLayout" Target="../slideLayouts/slideLayout2.xml"/><Relationship Id="rId6" Type="http://schemas.openxmlformats.org/officeDocument/2006/relationships/hyperlink" Target="http://pixabay.com/en/yellow-duckling-swimming-pond-275972/" TargetMode="External"/><Relationship Id="rId5" Type="http://schemas.openxmlformats.org/officeDocument/2006/relationships/hyperlink" Target="http://pixabay.com/en/chicks-goose-animals-goslings-336953/" TargetMode="External"/><Relationship Id="rId4" Type="http://schemas.openxmlformats.org/officeDocument/2006/relationships/hyperlink" Target="http://pixabay.com/en/easter-chicks-baby-beautiful-sweet-34902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ixabay.com/en/kitten-animal-fur-little-kitty-275349/" TargetMode="External"/><Relationship Id="rId7" Type="http://schemas.openxmlformats.org/officeDocument/2006/relationships/hyperlink" Target="http://pixabay.com/en/deichschaf-lamb-lambs-sheep-animal-323061/" TargetMode="External"/><Relationship Id="rId2" Type="http://schemas.openxmlformats.org/officeDocument/2006/relationships/hyperlink" Target="http://pixabay.com/en/dog-young-dog-puppy-280332/" TargetMode="External"/><Relationship Id="rId1" Type="http://schemas.openxmlformats.org/officeDocument/2006/relationships/slideLayout" Target="../slideLayouts/slideLayout2.xml"/><Relationship Id="rId6" Type="http://schemas.openxmlformats.org/officeDocument/2006/relationships/hyperlink" Target="http://pixabay.com/en/bird-s-nest-nesting-place-233789/" TargetMode="External"/><Relationship Id="rId5" Type="http://schemas.openxmlformats.org/officeDocument/2006/relationships/hyperlink" Target="http://pixabay.com/en/calf-young-animal-cow-56019/" TargetMode="External"/><Relationship Id="rId4" Type="http://schemas.openxmlformats.org/officeDocument/2006/relationships/hyperlink" Target="http://pixabay.com/en/pig-alp-rona-furna-sow-happy-pig-214349/"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umy.cz/"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omments" Target="../comments/comment2.xml"/><Relationship Id="rId5" Type="http://schemas.openxmlformats.org/officeDocument/2006/relationships/image" Target="../media/image6.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comments" Target="../comments/commen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comments" Target="../comments/commen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comments" Target="../comments/commen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comments" Target="../comments/comment6.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comments" Target="../comments/commen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comments" Target="../comments/comment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chor="t"/>
          <a:lstStyle/>
          <a:p>
            <a:pPr marL="0" indent="0" algn="ctr" defTabSz="914400">
              <a:lnSpc>
                <a:spcPct val="90000"/>
              </a:lnSpc>
              <a:spcBef>
                <a:spcPts val="0"/>
              </a:spcBef>
              <a:buNone/>
            </a:pPr>
            <a:r>
              <a:rPr lang="cs-CZ" sz="3600" b="0" i="0" dirty="0">
                <a:solidFill>
                  <a:srgbClr val="624D38">
                    <a:lumMod val="75000"/>
                  </a:srgbClr>
                </a:solidFill>
                <a:latin typeface="Century Gothic"/>
                <a:ea typeface="+mj-ea"/>
                <a:cs typeface="+mj-cs"/>
              </a:rPr>
              <a:t>Hádanky - mláďata</a:t>
            </a:r>
          </a:p>
        </p:txBody>
      </p:sp>
      <p:sp>
        <p:nvSpPr>
          <p:cNvPr id="3" name="Podnadpis 2"/>
          <p:cNvSpPr>
            <a:spLocks noGrp="1"/>
          </p:cNvSpPr>
          <p:nvPr>
            <p:ph type="subTitle" idx="1"/>
          </p:nvPr>
        </p:nvSpPr>
        <p:spPr/>
        <p:txBody>
          <a:bodyPr/>
          <a:lstStyle/>
          <a:p>
            <a:pPr marL="0" indent="0" algn="ctr">
              <a:spcBef>
                <a:spcPts val="0"/>
              </a:spcBef>
              <a:buNone/>
            </a:pPr>
            <a:r>
              <a:rPr lang="cs-CZ" sz="2400" b="0" i="0" baseline="0" dirty="0"/>
              <a:t>Jazyk a řeč</a:t>
            </a:r>
          </a:p>
          <a:p>
            <a:pPr marL="0" indent="0" algn="ctr">
              <a:spcBef>
                <a:spcPts val="0"/>
              </a:spcBef>
              <a:buNone/>
            </a:pPr>
            <a:endParaRPr lang="cs-CZ" sz="2400" b="0" i="0" baseline="0" dirty="0"/>
          </a:p>
        </p:txBody>
      </p:sp>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3054" y="5190186"/>
            <a:ext cx="5847008" cy="121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9478851" y="0"/>
            <a:ext cx="2713149" cy="130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2788920" y="404705"/>
            <a:ext cx="6561142" cy="2308324"/>
          </a:xfrm>
          <a:prstGeom prst="rect">
            <a:avLst/>
          </a:prstGeom>
        </p:spPr>
        <p:txBody>
          <a:bodyPr wrap="square" numCol="2">
            <a:spAutoFit/>
          </a:bodyPr>
          <a:lstStyle/>
          <a:p>
            <a:pPr algn="ctr"/>
            <a:r>
              <a:rPr lang="cs-CZ" i="1" dirty="0">
                <a:latin typeface="Calibri" panose="020F0502020204030204" pitchFamily="34" charset="0"/>
                <a:ea typeface="Calibri" panose="020F0502020204030204" pitchFamily="34" charset="0"/>
                <a:cs typeface="Times New Roman" panose="02020603050405020304" pitchFamily="18" charset="0"/>
              </a:rPr>
              <a:t>Bába dlouhý proutek má, </a:t>
            </a:r>
          </a:p>
          <a:p>
            <a:pPr algn="ctr"/>
            <a:r>
              <a:rPr lang="cs-CZ" i="1" dirty="0">
                <a:latin typeface="Calibri" panose="020F0502020204030204" pitchFamily="34" charset="0"/>
                <a:ea typeface="Calibri" panose="020F0502020204030204" pitchFamily="34" charset="0"/>
                <a:cs typeface="Times New Roman" panose="02020603050405020304" pitchFamily="18" charset="0"/>
              </a:rPr>
              <a:t>občas s ním i zašlehá, </a:t>
            </a:r>
          </a:p>
          <a:p>
            <a:pPr algn="ctr"/>
            <a:r>
              <a:rPr lang="cs-CZ" i="1" dirty="0">
                <a:latin typeface="Calibri" panose="020F0502020204030204" pitchFamily="34" charset="0"/>
                <a:ea typeface="Calibri" panose="020F0502020204030204" pitchFamily="34" charset="0"/>
                <a:cs typeface="Times New Roman" panose="02020603050405020304" pitchFamily="18" charset="0"/>
              </a:rPr>
              <a:t>vedle ní si pyšně kráčí, </a:t>
            </a:r>
          </a:p>
          <a:p>
            <a:pPr algn="ctr"/>
            <a:r>
              <a:rPr lang="cs-CZ" i="1" dirty="0">
                <a:latin typeface="Calibri" panose="020F0502020204030204" pitchFamily="34" charset="0"/>
                <a:ea typeface="Calibri" panose="020F0502020204030204" pitchFamily="34" charset="0"/>
                <a:cs typeface="Times New Roman" panose="02020603050405020304" pitchFamily="18" charset="0"/>
              </a:rPr>
              <a:t>dlouhým krkem si vytáčí, </a:t>
            </a:r>
          </a:p>
          <a:p>
            <a:pPr algn="ctr"/>
            <a:endParaRPr lang="cs-CZ" i="1" dirty="0">
              <a:latin typeface="Calibri" panose="020F0502020204030204" pitchFamily="34" charset="0"/>
              <a:ea typeface="Calibri" panose="020F0502020204030204" pitchFamily="34" charset="0"/>
              <a:cs typeface="Times New Roman" panose="02020603050405020304" pitchFamily="18" charset="0"/>
            </a:endParaRPr>
          </a:p>
          <a:p>
            <a:pPr algn="ctr"/>
            <a:endParaRPr lang="cs-CZ" i="1" dirty="0">
              <a:latin typeface="Calibri" panose="020F0502020204030204" pitchFamily="34" charset="0"/>
              <a:ea typeface="Calibri" panose="020F0502020204030204" pitchFamily="34" charset="0"/>
              <a:cs typeface="Times New Roman" panose="02020603050405020304" pitchFamily="18" charset="0"/>
            </a:endParaRPr>
          </a:p>
          <a:p>
            <a:pPr algn="ctr"/>
            <a:endParaRPr lang="cs-CZ" i="1" dirty="0">
              <a:latin typeface="Calibri" panose="020F0502020204030204" pitchFamily="34" charset="0"/>
              <a:ea typeface="Calibri" panose="020F0502020204030204" pitchFamily="34" charset="0"/>
              <a:cs typeface="Times New Roman" panose="02020603050405020304" pitchFamily="18" charset="0"/>
            </a:endParaRPr>
          </a:p>
          <a:p>
            <a:pPr algn="ctr"/>
            <a:endParaRPr lang="cs-CZ" i="1" dirty="0">
              <a:latin typeface="Calibri" panose="020F0502020204030204" pitchFamily="34" charset="0"/>
              <a:ea typeface="Calibri" panose="020F0502020204030204" pitchFamily="34" charset="0"/>
              <a:cs typeface="Times New Roman" panose="02020603050405020304" pitchFamily="18" charset="0"/>
            </a:endParaRPr>
          </a:p>
          <a:p>
            <a:pPr algn="ctr"/>
            <a:r>
              <a:rPr lang="cs-CZ" i="1" dirty="0">
                <a:latin typeface="Calibri" panose="020F0502020204030204" pitchFamily="34" charset="0"/>
                <a:ea typeface="Calibri" panose="020F0502020204030204" pitchFamily="34" charset="0"/>
                <a:cs typeface="Times New Roman" panose="02020603050405020304" pitchFamily="18" charset="0"/>
              </a:rPr>
              <a:t>bílá máma ptačí, </a:t>
            </a:r>
          </a:p>
          <a:p>
            <a:pPr algn="ctr"/>
            <a:r>
              <a:rPr lang="cs-CZ" i="1" dirty="0">
                <a:latin typeface="Calibri" panose="020F0502020204030204" pitchFamily="34" charset="0"/>
                <a:ea typeface="Calibri" panose="020F0502020204030204" pitchFamily="34" charset="0"/>
                <a:cs typeface="Times New Roman" panose="02020603050405020304" pitchFamily="18" charset="0"/>
              </a:rPr>
              <a:t>co na bábu syčí. </a:t>
            </a:r>
          </a:p>
          <a:p>
            <a:pPr algn="ctr"/>
            <a:r>
              <a:rPr lang="cs-CZ" i="1" dirty="0">
                <a:latin typeface="Calibri" panose="020F0502020204030204" pitchFamily="34" charset="0"/>
                <a:ea typeface="Calibri" panose="020F0502020204030204" pitchFamily="34" charset="0"/>
                <a:cs typeface="Times New Roman" panose="02020603050405020304" pitchFamily="18" charset="0"/>
              </a:rPr>
              <a:t>Za svou mámou vzorně jdou, </a:t>
            </a:r>
          </a:p>
          <a:p>
            <a:pPr algn="ctr"/>
            <a:r>
              <a:rPr lang="cs-CZ" i="1" dirty="0">
                <a:latin typeface="Calibri" panose="020F0502020204030204" pitchFamily="34" charset="0"/>
                <a:ea typeface="Calibri" panose="020F0502020204030204" pitchFamily="34" charset="0"/>
                <a:cs typeface="Times New Roman" panose="02020603050405020304" pitchFamily="18" charset="0"/>
              </a:rPr>
              <a:t>pěkně v řadě za sebou. </a:t>
            </a:r>
          </a:p>
          <a:p>
            <a:pPr algn="ctr"/>
            <a:r>
              <a:rPr lang="cs-CZ" i="1" dirty="0">
                <a:latin typeface="Calibri" panose="020F0502020204030204" pitchFamily="34" charset="0"/>
                <a:ea typeface="Calibri" panose="020F0502020204030204" pitchFamily="34" charset="0"/>
                <a:cs typeface="Times New Roman" panose="02020603050405020304" pitchFamily="18" charset="0"/>
              </a:rPr>
              <a:t>Už víš, jak se </a:t>
            </a:r>
            <a:r>
              <a:rPr lang="cs-CZ" i="1" dirty="0" err="1">
                <a:latin typeface="Calibri" panose="020F0502020204030204" pitchFamily="34" charset="0"/>
                <a:ea typeface="Calibri" panose="020F0502020204030204" pitchFamily="34" charset="0"/>
                <a:cs typeface="Times New Roman" panose="02020603050405020304" pitchFamily="18" charset="0"/>
              </a:rPr>
              <a:t>jmenujou</a:t>
            </a:r>
            <a:r>
              <a:rPr lang="cs-CZ" i="1"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Obrázek 8"/>
          <p:cNvPicPr>
            <a:picLocks noChangeAspect="1"/>
          </p:cNvPicPr>
          <p:nvPr/>
        </p:nvPicPr>
        <p:blipFill rotWithShape="1">
          <a:blip r:embed="rId2" cstate="print">
            <a:extLst>
              <a:ext uri="{28A0092B-C50C-407E-A947-70E740481C1C}">
                <a14:useLocalDpi xmlns:a14="http://schemas.microsoft.com/office/drawing/2010/main" val="0"/>
              </a:ext>
            </a:extLst>
          </a:blip>
          <a:srcRect l="14976" t="5168" r="29268" b="15833"/>
          <a:stretch/>
        </p:blipFill>
        <p:spPr>
          <a:xfrm>
            <a:off x="1137389" y="2197044"/>
            <a:ext cx="2694159" cy="2543887"/>
          </a:xfrm>
          <a:prstGeom prst="rect">
            <a:avLst/>
          </a:prstGeom>
        </p:spPr>
      </p:pic>
      <p:pic>
        <p:nvPicPr>
          <p:cNvPr id="10" name="Obrázek 9"/>
          <p:cNvPicPr>
            <a:picLocks noChangeAspect="1"/>
          </p:cNvPicPr>
          <p:nvPr/>
        </p:nvPicPr>
        <p:blipFill rotWithShape="1">
          <a:blip r:embed="rId3" cstate="print">
            <a:extLst>
              <a:ext uri="{28A0092B-C50C-407E-A947-70E740481C1C}">
                <a14:useLocalDpi xmlns:a14="http://schemas.microsoft.com/office/drawing/2010/main" val="0"/>
              </a:ext>
            </a:extLst>
          </a:blip>
          <a:srcRect l="2" t="12215" r="-1344" b="12062"/>
          <a:stretch/>
        </p:blipFill>
        <p:spPr>
          <a:xfrm>
            <a:off x="5256897" y="2404978"/>
            <a:ext cx="2339321" cy="2330605"/>
          </a:xfrm>
          <a:prstGeom prst="rect">
            <a:avLst/>
          </a:prstGeom>
        </p:spPr>
      </p:pic>
      <p:pic>
        <p:nvPicPr>
          <p:cNvPr id="11" name="Obrázek 10"/>
          <p:cNvPicPr>
            <a:picLocks noChangeAspect="1"/>
          </p:cNvPicPr>
          <p:nvPr/>
        </p:nvPicPr>
        <p:blipFill rotWithShape="1">
          <a:blip r:embed="rId4" cstate="print">
            <a:extLst>
              <a:ext uri="{28A0092B-C50C-407E-A947-70E740481C1C}">
                <a14:useLocalDpi xmlns:a14="http://schemas.microsoft.com/office/drawing/2010/main" val="0"/>
              </a:ext>
            </a:extLst>
          </a:blip>
          <a:srcRect l="14981" t="11423" r="18135" b="4208"/>
          <a:stretch/>
        </p:blipFill>
        <p:spPr>
          <a:xfrm>
            <a:off x="8589863" y="2122701"/>
            <a:ext cx="2846070" cy="2692574"/>
          </a:xfrm>
          <a:prstGeom prst="rect">
            <a:avLst/>
          </a:prstGeom>
        </p:spPr>
      </p:pic>
    </p:spTree>
    <p:extLst>
      <p:ext uri="{BB962C8B-B14F-4D97-AF65-F5344CB8AC3E}">
        <p14:creationId xmlns:p14="http://schemas.microsoft.com/office/powerpoint/2010/main" val="135811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gtEl>
                                      </p:cBhvr>
                                      <p:by x="150000" y="150000"/>
                                    </p:animScale>
                                  </p:childTnLst>
                                </p:cTn>
                              </p:par>
                              <p:par>
                                <p:cTn id="7" presetID="42" presetClass="exit" presetSubtype="0" fill="hold" nodeType="withEffect">
                                  <p:stCondLst>
                                    <p:cond delay="0"/>
                                  </p:stCondLst>
                                  <p:childTnLst>
                                    <p:animEffect transition="out" filter="fade">
                                      <p:cBhvr>
                                        <p:cTn id="8" dur="1000"/>
                                        <p:tgtEl>
                                          <p:spTgt spid="10"/>
                                        </p:tgtEl>
                                      </p:cBhvr>
                                    </p:animEffect>
                                    <p:anim calcmode="lin" valueType="num">
                                      <p:cBhvr>
                                        <p:cTn id="9" dur="1000"/>
                                        <p:tgtEl>
                                          <p:spTgt spid="10"/>
                                        </p:tgtEl>
                                        <p:attrNameLst>
                                          <p:attrName>ppt_x</p:attrName>
                                        </p:attrNameLst>
                                      </p:cBhvr>
                                      <p:tavLst>
                                        <p:tav tm="0">
                                          <p:val>
                                            <p:strVal val="ppt_x"/>
                                          </p:val>
                                        </p:tav>
                                        <p:tav tm="100000">
                                          <p:val>
                                            <p:strVal val="ppt_x"/>
                                          </p:val>
                                        </p:tav>
                                      </p:tavLst>
                                    </p:anim>
                                    <p:anim calcmode="lin" valueType="num">
                                      <p:cBhvr>
                                        <p:cTn id="10" dur="1000"/>
                                        <p:tgtEl>
                                          <p:spTgt spid="10"/>
                                        </p:tgtEl>
                                        <p:attrNameLst>
                                          <p:attrName>ppt_y</p:attrName>
                                        </p:attrNameLst>
                                      </p:cBhvr>
                                      <p:tavLst>
                                        <p:tav tm="0">
                                          <p:val>
                                            <p:strVal val="ppt_y"/>
                                          </p:val>
                                        </p:tav>
                                        <p:tav tm="100000">
                                          <p:val>
                                            <p:strVal val="ppt_y+.1"/>
                                          </p:val>
                                        </p:tav>
                                      </p:tavLst>
                                    </p:anim>
                                    <p:set>
                                      <p:cBhvr>
                                        <p:cTn id="11" dur="1" fill="hold">
                                          <p:stCondLst>
                                            <p:cond delay="999"/>
                                          </p:stCondLst>
                                        </p:cTn>
                                        <p:tgtEl>
                                          <p:spTgt spid="10"/>
                                        </p:tgtEl>
                                        <p:attrNameLst>
                                          <p:attrName>style.visibility</p:attrName>
                                        </p:attrNameLst>
                                      </p:cBhvr>
                                      <p:to>
                                        <p:strVal val="hidden"/>
                                      </p:to>
                                    </p:set>
                                  </p:childTnLst>
                                </p:cTn>
                              </p:par>
                              <p:par>
                                <p:cTn id="12" presetID="42" presetClass="exit" presetSubtype="0" fill="hold" nodeType="with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9"/>
                                        </p:tgtEl>
                                      </p:cBhvr>
                                    </p:animEffect>
                                    <p:anim calcmode="lin" valueType="num">
                                      <p:cBhvr>
                                        <p:cTn id="22" dur="1000"/>
                                        <p:tgtEl>
                                          <p:spTgt spid="9"/>
                                        </p:tgtEl>
                                        <p:attrNameLst>
                                          <p:attrName>ppt_x</p:attrName>
                                        </p:attrNameLst>
                                      </p:cBhvr>
                                      <p:tavLst>
                                        <p:tav tm="0">
                                          <p:val>
                                            <p:strVal val="ppt_x"/>
                                          </p:val>
                                        </p:tav>
                                        <p:tav tm="100000">
                                          <p:val>
                                            <p:strVal val="ppt_x"/>
                                          </p:val>
                                        </p:tav>
                                      </p:tavLst>
                                    </p:anim>
                                    <p:anim calcmode="lin" valueType="num">
                                      <p:cBhvr>
                                        <p:cTn id="23" dur="1000"/>
                                        <p:tgtEl>
                                          <p:spTgt spid="9"/>
                                        </p:tgtEl>
                                        <p:attrNameLst>
                                          <p:attrName>ppt_y</p:attrName>
                                        </p:attrNameLst>
                                      </p:cBhvr>
                                      <p:tavLst>
                                        <p:tav tm="0">
                                          <p:val>
                                            <p:strVal val="ppt_y"/>
                                          </p:val>
                                        </p:tav>
                                        <p:tav tm="100000">
                                          <p:val>
                                            <p:strVal val="ppt_y+.1"/>
                                          </p:val>
                                        </p:tav>
                                      </p:tavLst>
                                    </p:anim>
                                    <p:set>
                                      <p:cBhvr>
                                        <p:cTn id="2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10"/>
                                        </p:tgtEl>
                                      </p:cBhvr>
                                    </p:animEffect>
                                    <p:anim calcmode="lin" valueType="num">
                                      <p:cBhvr>
                                        <p:cTn id="30" dur="1000"/>
                                        <p:tgtEl>
                                          <p:spTgt spid="10"/>
                                        </p:tgtEl>
                                        <p:attrNameLst>
                                          <p:attrName>ppt_x</p:attrName>
                                        </p:attrNameLst>
                                      </p:cBhvr>
                                      <p:tavLst>
                                        <p:tav tm="0">
                                          <p:val>
                                            <p:strVal val="ppt_x"/>
                                          </p:val>
                                        </p:tav>
                                        <p:tav tm="100000">
                                          <p:val>
                                            <p:strVal val="ppt_x"/>
                                          </p:val>
                                        </p:tav>
                                      </p:tavLst>
                                    </p:anim>
                                    <p:anim calcmode="lin" valueType="num">
                                      <p:cBhvr>
                                        <p:cTn id="31" dur="1000"/>
                                        <p:tgtEl>
                                          <p:spTgt spid="10"/>
                                        </p:tgtEl>
                                        <p:attrNameLst>
                                          <p:attrName>ppt_y</p:attrName>
                                        </p:attrNameLst>
                                      </p:cBhvr>
                                      <p:tavLst>
                                        <p:tav tm="0">
                                          <p:val>
                                            <p:strVal val="ppt_y"/>
                                          </p:val>
                                        </p:tav>
                                        <p:tav tm="100000">
                                          <p:val>
                                            <p:strVal val="ppt_y+.1"/>
                                          </p:val>
                                        </p:tav>
                                      </p:tavLst>
                                    </p:anim>
                                    <p:set>
                                      <p:cBhvr>
                                        <p:cTn id="3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3054" y="5190186"/>
            <a:ext cx="5847008" cy="121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9478851" y="0"/>
            <a:ext cx="2713149" cy="130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3503054" y="650383"/>
            <a:ext cx="4412166" cy="853567"/>
          </a:xfrm>
          <a:prstGeom prst="rect">
            <a:avLst/>
          </a:prstGeom>
        </p:spPr>
        <p:txBody>
          <a:bodyPr wrap="square">
            <a:spAutoFit/>
          </a:bodyPr>
          <a:lstStyle/>
          <a:p>
            <a:pPr algn="ctr">
              <a:lnSpc>
                <a:spcPct val="107000"/>
              </a:lnSpc>
              <a:spcAft>
                <a:spcPts val="800"/>
              </a:spcAft>
            </a:pPr>
            <a:r>
              <a:rPr lang="cs-CZ" sz="2000" i="1" dirty="0">
                <a:latin typeface="Calibri" panose="020F0502020204030204" pitchFamily="34" charset="0"/>
                <a:ea typeface="Calibri" panose="020F0502020204030204" pitchFamily="34" charset="0"/>
                <a:cs typeface="Times New Roman" panose="02020603050405020304" pitchFamily="18" charset="0"/>
              </a:rPr>
              <a:t>Na louce s přáteli vesele skotačí, </a:t>
            </a:r>
          </a:p>
          <a:p>
            <a:pPr algn="ctr">
              <a:lnSpc>
                <a:spcPct val="107000"/>
              </a:lnSpc>
              <a:spcAft>
                <a:spcPts val="800"/>
              </a:spcAft>
            </a:pPr>
            <a:r>
              <a:rPr lang="cs-CZ" sz="2000" i="1" dirty="0">
                <a:latin typeface="Calibri" panose="020F0502020204030204" pitchFamily="34" charset="0"/>
                <a:ea typeface="Calibri" panose="020F0502020204030204" pitchFamily="34" charset="0"/>
                <a:cs typeface="Times New Roman" panose="02020603050405020304" pitchFamily="18" charset="0"/>
              </a:rPr>
              <a:t>tu trkne, tu mekne, tu stranou poskočí.</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4309" t="9582" r="5559" b="5833"/>
          <a:stretch/>
        </p:blipFill>
        <p:spPr>
          <a:xfrm>
            <a:off x="4852077" y="2894451"/>
            <a:ext cx="2821258" cy="2087406"/>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556" y="1961050"/>
            <a:ext cx="2983186" cy="2237390"/>
          </a:xfrm>
          <a:prstGeom prst="rect">
            <a:avLst/>
          </a:prstGeom>
        </p:spPr>
      </p:pic>
      <p:pic>
        <p:nvPicPr>
          <p:cNvPr id="7" name="Obrázek 6"/>
          <p:cNvPicPr>
            <a:picLocks noChangeAspect="1"/>
          </p:cNvPicPr>
          <p:nvPr/>
        </p:nvPicPr>
        <p:blipFill rotWithShape="1">
          <a:blip r:embed="rId4" cstate="print">
            <a:extLst>
              <a:ext uri="{28A0092B-C50C-407E-A947-70E740481C1C}">
                <a14:useLocalDpi xmlns:a14="http://schemas.microsoft.com/office/drawing/2010/main" val="0"/>
              </a:ext>
            </a:extLst>
          </a:blip>
          <a:srcRect l="7363" t="17656" r="24786" b="1585"/>
          <a:stretch/>
        </p:blipFill>
        <p:spPr>
          <a:xfrm>
            <a:off x="8423910" y="1896585"/>
            <a:ext cx="2983230" cy="2366320"/>
          </a:xfrm>
          <a:prstGeom prst="rect">
            <a:avLst/>
          </a:prstGeom>
        </p:spPr>
      </p:pic>
    </p:spTree>
    <p:extLst>
      <p:ext uri="{BB962C8B-B14F-4D97-AF65-F5344CB8AC3E}">
        <p14:creationId xmlns:p14="http://schemas.microsoft.com/office/powerpoint/2010/main" val="255738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par>
                                <p:cTn id="7" presetID="42" presetClass="exit" presetSubtype="0" fill="hold" nodeType="withEffect">
                                  <p:stCondLst>
                                    <p:cond delay="0"/>
                                  </p:stCondLst>
                                  <p:childTnLst>
                                    <p:animEffect transition="out" filter="fade">
                                      <p:cBhvr>
                                        <p:cTn id="8" dur="1000"/>
                                        <p:tgtEl>
                                          <p:spTgt spid="5"/>
                                        </p:tgtEl>
                                      </p:cBhvr>
                                    </p:animEffect>
                                    <p:anim calcmode="lin" valueType="num">
                                      <p:cBhvr>
                                        <p:cTn id="9" dur="1000"/>
                                        <p:tgtEl>
                                          <p:spTgt spid="5"/>
                                        </p:tgtEl>
                                        <p:attrNameLst>
                                          <p:attrName>ppt_x</p:attrName>
                                        </p:attrNameLst>
                                      </p:cBhvr>
                                      <p:tavLst>
                                        <p:tav tm="0">
                                          <p:val>
                                            <p:strVal val="ppt_x"/>
                                          </p:val>
                                        </p:tav>
                                        <p:tav tm="100000">
                                          <p:val>
                                            <p:strVal val="ppt_x"/>
                                          </p:val>
                                        </p:tav>
                                      </p:tavLst>
                                    </p:anim>
                                    <p:anim calcmode="lin" valueType="num">
                                      <p:cBhvr>
                                        <p:cTn id="10" dur="1000"/>
                                        <p:tgtEl>
                                          <p:spTgt spid="5"/>
                                        </p:tgtEl>
                                        <p:attrNameLst>
                                          <p:attrName>ppt_y</p:attrName>
                                        </p:attrNameLst>
                                      </p:cBhvr>
                                      <p:tavLst>
                                        <p:tav tm="0">
                                          <p:val>
                                            <p:strVal val="ppt_y"/>
                                          </p:val>
                                        </p:tav>
                                        <p:tav tm="100000">
                                          <p:val>
                                            <p:strVal val="ppt_y+.1"/>
                                          </p:val>
                                        </p:tav>
                                      </p:tavLst>
                                    </p:anim>
                                    <p:set>
                                      <p:cBhvr>
                                        <p:cTn id="11" dur="1" fill="hold">
                                          <p:stCondLst>
                                            <p:cond delay="999"/>
                                          </p:stCondLst>
                                        </p:cTn>
                                        <p:tgtEl>
                                          <p:spTgt spid="5"/>
                                        </p:tgtEl>
                                        <p:attrNameLst>
                                          <p:attrName>style.visibility</p:attrName>
                                        </p:attrNameLst>
                                      </p:cBhvr>
                                      <p:to>
                                        <p:strVal val="hidden"/>
                                      </p:to>
                                    </p:set>
                                  </p:childTnLst>
                                </p:cTn>
                              </p:par>
                              <p:par>
                                <p:cTn id="12" presetID="42" presetClass="exit" presetSubtype="0" fill="hold" nodeType="with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6"/>
                                        </p:tgtEl>
                                      </p:cBhvr>
                                    </p:animEffect>
                                    <p:anim calcmode="lin" valueType="num">
                                      <p:cBhvr>
                                        <p:cTn id="22" dur="1000"/>
                                        <p:tgtEl>
                                          <p:spTgt spid="6"/>
                                        </p:tgtEl>
                                        <p:attrNameLst>
                                          <p:attrName>ppt_x</p:attrName>
                                        </p:attrNameLst>
                                      </p:cBhvr>
                                      <p:tavLst>
                                        <p:tav tm="0">
                                          <p:val>
                                            <p:strVal val="ppt_x"/>
                                          </p:val>
                                        </p:tav>
                                        <p:tav tm="100000">
                                          <p:val>
                                            <p:strVal val="ppt_x"/>
                                          </p:val>
                                        </p:tav>
                                      </p:tavLst>
                                    </p:anim>
                                    <p:anim calcmode="lin" valueType="num">
                                      <p:cBhvr>
                                        <p:cTn id="23" dur="1000"/>
                                        <p:tgtEl>
                                          <p:spTgt spid="6"/>
                                        </p:tgtEl>
                                        <p:attrNameLst>
                                          <p:attrName>ppt_y</p:attrName>
                                        </p:attrNameLst>
                                      </p:cBhvr>
                                      <p:tavLst>
                                        <p:tav tm="0">
                                          <p:val>
                                            <p:strVal val="ppt_y"/>
                                          </p:val>
                                        </p:tav>
                                        <p:tav tm="100000">
                                          <p:val>
                                            <p:strVal val="ppt_y+.1"/>
                                          </p:val>
                                        </p:tav>
                                      </p:tavLst>
                                    </p:anim>
                                    <p:set>
                                      <p:cBhvr>
                                        <p:cTn id="24"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5"/>
                                        </p:tgtEl>
                                      </p:cBhvr>
                                    </p:animEffect>
                                    <p:anim calcmode="lin" valueType="num">
                                      <p:cBhvr>
                                        <p:cTn id="30" dur="1000"/>
                                        <p:tgtEl>
                                          <p:spTgt spid="5"/>
                                        </p:tgtEl>
                                        <p:attrNameLst>
                                          <p:attrName>ppt_x</p:attrName>
                                        </p:attrNameLst>
                                      </p:cBhvr>
                                      <p:tavLst>
                                        <p:tav tm="0">
                                          <p:val>
                                            <p:strVal val="ppt_x"/>
                                          </p:val>
                                        </p:tav>
                                        <p:tav tm="100000">
                                          <p:val>
                                            <p:strVal val="ppt_x"/>
                                          </p:val>
                                        </p:tav>
                                      </p:tavLst>
                                    </p:anim>
                                    <p:anim calcmode="lin" valueType="num">
                                      <p:cBhvr>
                                        <p:cTn id="31" dur="1000"/>
                                        <p:tgtEl>
                                          <p:spTgt spid="5"/>
                                        </p:tgtEl>
                                        <p:attrNameLst>
                                          <p:attrName>ppt_y</p:attrName>
                                        </p:attrNameLst>
                                      </p:cBhvr>
                                      <p:tavLst>
                                        <p:tav tm="0">
                                          <p:val>
                                            <p:strVal val="ppt_y"/>
                                          </p:val>
                                        </p:tav>
                                        <p:tav tm="100000">
                                          <p:val>
                                            <p:strVal val="ppt_y+.1"/>
                                          </p:val>
                                        </p:tav>
                                      </p:tavLst>
                                    </p:anim>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3054" y="5190186"/>
            <a:ext cx="5847008" cy="121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9478851" y="0"/>
            <a:ext cx="2713149" cy="130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5168232" y="759082"/>
            <a:ext cx="2516651" cy="1270861"/>
          </a:xfrm>
          <a:prstGeom prst="rect">
            <a:avLst/>
          </a:prstGeom>
        </p:spPr>
        <p:txBody>
          <a:bodyPr wrap="none">
            <a:spAutoFit/>
          </a:bodyPr>
          <a:lstStyle/>
          <a:p>
            <a:pPr algn="ctr">
              <a:lnSpc>
                <a:spcPct val="107000"/>
              </a:lnSpc>
              <a:spcAft>
                <a:spcPts val="800"/>
              </a:spcAft>
            </a:pPr>
            <a:r>
              <a:rPr lang="cs-CZ" sz="2000" i="1" dirty="0">
                <a:latin typeface="Calibri" panose="020F0502020204030204" pitchFamily="34" charset="0"/>
                <a:ea typeface="Calibri" panose="020F0502020204030204" pitchFamily="34" charset="0"/>
                <a:cs typeface="Times New Roman" panose="02020603050405020304" pitchFamily="18" charset="0"/>
              </a:rPr>
              <a:t>Malé žluté ptáčátko, </a:t>
            </a:r>
          </a:p>
          <a:p>
            <a:pPr algn="ctr">
              <a:lnSpc>
                <a:spcPct val="107000"/>
              </a:lnSpc>
              <a:spcAft>
                <a:spcPts val="800"/>
              </a:spcAft>
            </a:pPr>
            <a:r>
              <a:rPr lang="cs-CZ" sz="2000" i="1" dirty="0">
                <a:latin typeface="Calibri" panose="020F0502020204030204" pitchFamily="34" charset="0"/>
                <a:ea typeface="Calibri" panose="020F0502020204030204" pitchFamily="34" charset="0"/>
                <a:cs typeface="Times New Roman" panose="02020603050405020304" pitchFamily="18" charset="0"/>
              </a:rPr>
              <a:t>kvokat bude zakrátko. </a:t>
            </a:r>
          </a:p>
          <a:p>
            <a:pPr algn="ctr">
              <a:lnSpc>
                <a:spcPct val="107000"/>
              </a:lnSpc>
              <a:spcAft>
                <a:spcPts val="800"/>
              </a:spcAft>
            </a:pPr>
            <a:r>
              <a:rPr lang="cs-CZ" sz="2000" i="1" dirty="0">
                <a:latin typeface="Calibri" panose="020F0502020204030204" pitchFamily="34" charset="0"/>
                <a:ea typeface="Calibri" panose="020F0502020204030204" pitchFamily="34" charset="0"/>
                <a:cs typeface="Times New Roman" panose="02020603050405020304" pitchFamily="18" charset="0"/>
              </a:rPr>
              <a:t>Jmenuje se …</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4976" t="5168" r="29268" b="15833"/>
          <a:stretch/>
        </p:blipFill>
        <p:spPr>
          <a:xfrm>
            <a:off x="808895" y="1917122"/>
            <a:ext cx="2694159" cy="2543887"/>
          </a:xfrm>
          <a:prstGeom prst="rect">
            <a:avLst/>
          </a:prstGeom>
        </p:spPr>
      </p:pic>
      <p:pic>
        <p:nvPicPr>
          <p:cNvPr id="6" name="Obrázek 5"/>
          <p:cNvPicPr>
            <a:picLocks noChangeAspect="1"/>
          </p:cNvPicPr>
          <p:nvPr/>
        </p:nvPicPr>
        <p:blipFill rotWithShape="1">
          <a:blip r:embed="rId3" cstate="print">
            <a:extLst>
              <a:ext uri="{28A0092B-C50C-407E-A947-70E740481C1C}">
                <a14:useLocalDpi xmlns:a14="http://schemas.microsoft.com/office/drawing/2010/main" val="0"/>
              </a:ext>
            </a:extLst>
          </a:blip>
          <a:srcRect l="14981" t="11423" r="18135" b="4208"/>
          <a:stretch/>
        </p:blipFill>
        <p:spPr>
          <a:xfrm>
            <a:off x="8734829" y="1768435"/>
            <a:ext cx="2846070" cy="2692574"/>
          </a:xfrm>
          <a:prstGeom prst="rect">
            <a:avLst/>
          </a:prstGeom>
        </p:spPr>
      </p:pic>
      <p:pic>
        <p:nvPicPr>
          <p:cNvPr id="7" name="Obrázek 6"/>
          <p:cNvPicPr>
            <a:picLocks noChangeAspect="1"/>
          </p:cNvPicPr>
          <p:nvPr/>
        </p:nvPicPr>
        <p:blipFill rotWithShape="1">
          <a:blip r:embed="rId4" cstate="print">
            <a:extLst>
              <a:ext uri="{28A0092B-C50C-407E-A947-70E740481C1C}">
                <a14:useLocalDpi xmlns:a14="http://schemas.microsoft.com/office/drawing/2010/main" val="0"/>
              </a:ext>
            </a:extLst>
          </a:blip>
          <a:srcRect l="16610" t="9900" r="13303" b="13168"/>
          <a:stretch/>
        </p:blipFill>
        <p:spPr>
          <a:xfrm>
            <a:off x="4766182" y="2496412"/>
            <a:ext cx="2705519" cy="2227304"/>
          </a:xfrm>
          <a:prstGeom prst="rect">
            <a:avLst/>
          </a:prstGeom>
        </p:spPr>
      </p:pic>
    </p:spTree>
    <p:extLst>
      <p:ext uri="{BB962C8B-B14F-4D97-AF65-F5344CB8AC3E}">
        <p14:creationId xmlns:p14="http://schemas.microsoft.com/office/powerpoint/2010/main" val="4714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par>
                                <p:cTn id="7" presetID="42" presetClass="exit" presetSubtype="0" fill="hold" nodeType="withEffect">
                                  <p:stCondLst>
                                    <p:cond delay="0"/>
                                  </p:stCondLst>
                                  <p:childTnLst>
                                    <p:animEffect transition="out" filter="fade">
                                      <p:cBhvr>
                                        <p:cTn id="8" dur="1000"/>
                                        <p:tgtEl>
                                          <p:spTgt spid="6"/>
                                        </p:tgtEl>
                                      </p:cBhvr>
                                    </p:animEffect>
                                    <p:anim calcmode="lin" valueType="num">
                                      <p:cBhvr>
                                        <p:cTn id="9" dur="1000"/>
                                        <p:tgtEl>
                                          <p:spTgt spid="6"/>
                                        </p:tgtEl>
                                        <p:attrNameLst>
                                          <p:attrName>ppt_x</p:attrName>
                                        </p:attrNameLst>
                                      </p:cBhvr>
                                      <p:tavLst>
                                        <p:tav tm="0">
                                          <p:val>
                                            <p:strVal val="ppt_x"/>
                                          </p:val>
                                        </p:tav>
                                        <p:tav tm="100000">
                                          <p:val>
                                            <p:strVal val="ppt_x"/>
                                          </p:val>
                                        </p:tav>
                                      </p:tavLst>
                                    </p:anim>
                                    <p:anim calcmode="lin" valueType="num">
                                      <p:cBhvr>
                                        <p:cTn id="10" dur="1000"/>
                                        <p:tgtEl>
                                          <p:spTgt spid="6"/>
                                        </p:tgtEl>
                                        <p:attrNameLst>
                                          <p:attrName>ppt_y</p:attrName>
                                        </p:attrNameLst>
                                      </p:cBhvr>
                                      <p:tavLst>
                                        <p:tav tm="0">
                                          <p:val>
                                            <p:strVal val="ppt_y"/>
                                          </p:val>
                                        </p:tav>
                                        <p:tav tm="100000">
                                          <p:val>
                                            <p:strVal val="ppt_y+.1"/>
                                          </p:val>
                                        </p:tav>
                                      </p:tavLst>
                                    </p:anim>
                                    <p:set>
                                      <p:cBhvr>
                                        <p:cTn id="11" dur="1" fill="hold">
                                          <p:stCondLst>
                                            <p:cond delay="999"/>
                                          </p:stCondLst>
                                        </p:cTn>
                                        <p:tgtEl>
                                          <p:spTgt spid="6"/>
                                        </p:tgtEl>
                                        <p:attrNameLst>
                                          <p:attrName>style.visibility</p:attrName>
                                        </p:attrNameLst>
                                      </p:cBhvr>
                                      <p:to>
                                        <p:strVal val="hidden"/>
                                      </p:to>
                                    </p:set>
                                  </p:childTnLst>
                                </p:cTn>
                              </p:par>
                              <p:par>
                                <p:cTn id="12" presetID="42" presetClass="exit" presetSubtype="0" fill="hold" nodeType="with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7"/>
                                        </p:tgtEl>
                                      </p:cBhvr>
                                    </p:animEffect>
                                    <p:anim calcmode="lin" valueType="num">
                                      <p:cBhvr>
                                        <p:cTn id="22" dur="1000"/>
                                        <p:tgtEl>
                                          <p:spTgt spid="7"/>
                                        </p:tgtEl>
                                        <p:attrNameLst>
                                          <p:attrName>ppt_x</p:attrName>
                                        </p:attrNameLst>
                                      </p:cBhvr>
                                      <p:tavLst>
                                        <p:tav tm="0">
                                          <p:val>
                                            <p:strVal val="ppt_x"/>
                                          </p:val>
                                        </p:tav>
                                        <p:tav tm="100000">
                                          <p:val>
                                            <p:strVal val="ppt_x"/>
                                          </p:val>
                                        </p:tav>
                                      </p:tavLst>
                                    </p:anim>
                                    <p:anim calcmode="lin" valueType="num">
                                      <p:cBhvr>
                                        <p:cTn id="23" dur="1000"/>
                                        <p:tgtEl>
                                          <p:spTgt spid="7"/>
                                        </p:tgtEl>
                                        <p:attrNameLst>
                                          <p:attrName>ppt_y</p:attrName>
                                        </p:attrNameLst>
                                      </p:cBhvr>
                                      <p:tavLst>
                                        <p:tav tm="0">
                                          <p:val>
                                            <p:strVal val="ppt_y"/>
                                          </p:val>
                                        </p:tav>
                                        <p:tav tm="100000">
                                          <p:val>
                                            <p:strVal val="ppt_y+.1"/>
                                          </p:val>
                                        </p:tav>
                                      </p:tavLst>
                                    </p:anim>
                                    <p:set>
                                      <p:cBhvr>
                                        <p:cTn id="24"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nodeType="withEffect">
                                  <p:stCondLst>
                                    <p:cond delay="0"/>
                                  </p:stCondLst>
                                  <p:childTnLst>
                                    <p:animEffect transition="out" filter="fade">
                                      <p:cBhvr>
                                        <p:cTn id="29" dur="1000"/>
                                        <p:tgtEl>
                                          <p:spTgt spid="6"/>
                                        </p:tgtEl>
                                      </p:cBhvr>
                                    </p:animEffect>
                                    <p:anim calcmode="lin" valueType="num">
                                      <p:cBhvr>
                                        <p:cTn id="30" dur="1000"/>
                                        <p:tgtEl>
                                          <p:spTgt spid="6"/>
                                        </p:tgtEl>
                                        <p:attrNameLst>
                                          <p:attrName>ppt_x</p:attrName>
                                        </p:attrNameLst>
                                      </p:cBhvr>
                                      <p:tavLst>
                                        <p:tav tm="0">
                                          <p:val>
                                            <p:strVal val="ppt_x"/>
                                          </p:val>
                                        </p:tav>
                                        <p:tav tm="100000">
                                          <p:val>
                                            <p:strVal val="ppt_x"/>
                                          </p:val>
                                        </p:tav>
                                      </p:tavLst>
                                    </p:anim>
                                    <p:anim calcmode="lin" valueType="num">
                                      <p:cBhvr>
                                        <p:cTn id="31" dur="1000"/>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Použité odkazy</a:t>
            </a:r>
          </a:p>
        </p:txBody>
      </p:sp>
      <p:sp>
        <p:nvSpPr>
          <p:cNvPr id="3" name="Zástupný symbol pro obsah 2"/>
          <p:cNvSpPr>
            <a:spLocks noGrp="1"/>
          </p:cNvSpPr>
          <p:nvPr>
            <p:ph idx="1"/>
          </p:nvPr>
        </p:nvSpPr>
        <p:spPr/>
        <p:txBody>
          <a:bodyPr>
            <a:normAutofit fontScale="77500" lnSpcReduction="20000"/>
          </a:bodyPr>
          <a:lstStyle/>
          <a:p>
            <a:r>
              <a:rPr lang="cs-CZ" dirty="0"/>
              <a:t>Texty jsou dílem autorky.</a:t>
            </a:r>
          </a:p>
          <a:p>
            <a:r>
              <a:rPr lang="cs-CZ" dirty="0"/>
              <a:t>Bibliografické údaje k obrázkům:</a:t>
            </a:r>
          </a:p>
          <a:p>
            <a:r>
              <a:rPr lang="cs-CZ" dirty="0"/>
              <a:t>Kůzle: AUTOR NEZNÁMÝ. </a:t>
            </a:r>
            <a:r>
              <a:rPr lang="cs-CZ" i="1" dirty="0"/>
              <a:t>Pixabay.com</a:t>
            </a:r>
            <a:r>
              <a:rPr lang="cs-CZ" dirty="0"/>
              <a:t> [online]. [cit. 23.2.2015]. Dostupný na WWW: </a:t>
            </a:r>
            <a:r>
              <a:rPr lang="cs-CZ" u="sng" dirty="0">
                <a:hlinkClick r:id="rId2"/>
              </a:rPr>
              <a:t>http://pixabay.com/en/goat-white-animal-wildlife-wild-281546/</a:t>
            </a:r>
            <a:endParaRPr lang="cs-CZ" dirty="0"/>
          </a:p>
          <a:p>
            <a:r>
              <a:rPr lang="cs-CZ" dirty="0"/>
              <a:t>Hříbě: AUTOR NEZNÁMÝ. </a:t>
            </a:r>
            <a:r>
              <a:rPr lang="cs-CZ" i="1" dirty="0"/>
              <a:t>Pixabay.com</a:t>
            </a:r>
            <a:r>
              <a:rPr lang="cs-CZ" dirty="0"/>
              <a:t> [online]. [cit. 23.2.2015]. Dostupný na WWW: </a:t>
            </a:r>
            <a:r>
              <a:rPr lang="cs-CZ" u="sng" dirty="0">
                <a:hlinkClick r:id="rId3"/>
              </a:rPr>
              <a:t>http://pixabay.com/en/animals-horse-foal-bai-358812/</a:t>
            </a:r>
            <a:endParaRPr lang="cs-CZ" dirty="0"/>
          </a:p>
          <a:p>
            <a:r>
              <a:rPr lang="cs-CZ" dirty="0"/>
              <a:t>Kuře: AUTOR NEZNÁMÝ. </a:t>
            </a:r>
            <a:r>
              <a:rPr lang="cs-CZ" i="1" dirty="0"/>
              <a:t>Pixabay.com</a:t>
            </a:r>
            <a:r>
              <a:rPr lang="cs-CZ" dirty="0"/>
              <a:t> [online]. [cit. 23.2.2015]. Dostupný na WWW: </a:t>
            </a:r>
            <a:r>
              <a:rPr lang="cs-CZ" u="sng" dirty="0">
                <a:hlinkClick r:id="rId4"/>
              </a:rPr>
              <a:t>http://pixabay.com/en/easter-chicks-baby-beautiful-sweet-349026/</a:t>
            </a:r>
            <a:endParaRPr lang="cs-CZ" dirty="0"/>
          </a:p>
          <a:p>
            <a:r>
              <a:rPr lang="cs-CZ" dirty="0"/>
              <a:t>House: AUTOR NEZNÁMÝ. </a:t>
            </a:r>
            <a:r>
              <a:rPr lang="cs-CZ" i="1" dirty="0"/>
              <a:t>Pixabay.com</a:t>
            </a:r>
            <a:r>
              <a:rPr lang="cs-CZ" dirty="0"/>
              <a:t> [online]. [cit. 23.2.2015]. Dostupný na WWW: </a:t>
            </a:r>
            <a:r>
              <a:rPr lang="cs-CZ" u="sng" dirty="0">
                <a:hlinkClick r:id="rId5"/>
              </a:rPr>
              <a:t>http://pixabay.com/en/chicks-goose-animals-goslings-336953/</a:t>
            </a:r>
            <a:endParaRPr lang="cs-CZ" dirty="0"/>
          </a:p>
          <a:p>
            <a:r>
              <a:rPr lang="cs-CZ" dirty="0"/>
              <a:t>Káče: AUTOR NEZNÁMÝ. </a:t>
            </a:r>
            <a:r>
              <a:rPr lang="cs-CZ" i="1" dirty="0"/>
              <a:t>Pixabay.com</a:t>
            </a:r>
            <a:r>
              <a:rPr lang="cs-CZ" dirty="0"/>
              <a:t> [online]. [cit. 23.2.2015]. Dostupný na WWW: </a:t>
            </a:r>
            <a:r>
              <a:rPr lang="cs-CZ" u="sng" dirty="0">
                <a:hlinkClick r:id="rId6"/>
              </a:rPr>
              <a:t>http://pixabay.com/en/yellow-duckling-swimming-pond-275972/</a:t>
            </a:r>
            <a:endParaRPr lang="cs-CZ" dirty="0"/>
          </a:p>
          <a:p>
            <a:endParaRPr lang="cs-CZ" dirty="0"/>
          </a:p>
        </p:txBody>
      </p:sp>
    </p:spTree>
    <p:extLst>
      <p:ext uri="{BB962C8B-B14F-4D97-AF65-F5344CB8AC3E}">
        <p14:creationId xmlns:p14="http://schemas.microsoft.com/office/powerpoint/2010/main" val="15530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Použité odkazy</a:t>
            </a:r>
          </a:p>
        </p:txBody>
      </p:sp>
      <p:sp>
        <p:nvSpPr>
          <p:cNvPr id="3" name="Zástupný symbol pro obsah 2"/>
          <p:cNvSpPr>
            <a:spLocks noGrp="1"/>
          </p:cNvSpPr>
          <p:nvPr>
            <p:ph idx="1"/>
          </p:nvPr>
        </p:nvSpPr>
        <p:spPr/>
        <p:txBody>
          <a:bodyPr>
            <a:normAutofit fontScale="85000" lnSpcReduction="20000"/>
          </a:bodyPr>
          <a:lstStyle/>
          <a:p>
            <a:r>
              <a:rPr lang="cs-CZ" dirty="0"/>
              <a:t>Štěně: AUTOR NEZNÁMÝ. </a:t>
            </a:r>
            <a:r>
              <a:rPr lang="cs-CZ" i="1" dirty="0"/>
              <a:t>Pixabay.com</a:t>
            </a:r>
            <a:r>
              <a:rPr lang="cs-CZ" dirty="0"/>
              <a:t> [online]. [cit. 23.2.2015]. Dostupný na WWW: </a:t>
            </a:r>
            <a:r>
              <a:rPr lang="cs-CZ" u="sng" dirty="0">
                <a:hlinkClick r:id="rId2"/>
              </a:rPr>
              <a:t>http://pixabay.com/en/dog-young-dog-puppy-280332/</a:t>
            </a:r>
            <a:endParaRPr lang="cs-CZ" dirty="0"/>
          </a:p>
          <a:p>
            <a:r>
              <a:rPr lang="cs-CZ" dirty="0"/>
              <a:t>Kotě: AUTOR NEZNÁMÝ. </a:t>
            </a:r>
            <a:r>
              <a:rPr lang="cs-CZ" i="1" dirty="0"/>
              <a:t>Pixabay.com</a:t>
            </a:r>
            <a:r>
              <a:rPr lang="cs-CZ" dirty="0"/>
              <a:t> [online]. [cit. 23.2.2015]. Dostupný na WWW: </a:t>
            </a:r>
            <a:r>
              <a:rPr lang="cs-CZ" u="sng" dirty="0">
                <a:hlinkClick r:id="rId3"/>
              </a:rPr>
              <a:t>http://pixabay.com/en/kitten-animal-fur-little-kitty-275349/</a:t>
            </a:r>
            <a:endParaRPr lang="cs-CZ" dirty="0"/>
          </a:p>
          <a:p>
            <a:r>
              <a:rPr lang="cs-CZ" dirty="0"/>
              <a:t>Sele: AUTOR NEZNÁMÝ. </a:t>
            </a:r>
            <a:r>
              <a:rPr lang="cs-CZ" i="1" dirty="0"/>
              <a:t>Pixabay.com</a:t>
            </a:r>
            <a:r>
              <a:rPr lang="cs-CZ" dirty="0"/>
              <a:t> [online]. [cit. 23.2.2015]. Dostupný na WWW: </a:t>
            </a:r>
            <a:r>
              <a:rPr lang="cs-CZ" u="sng" dirty="0">
                <a:hlinkClick r:id="rId4"/>
              </a:rPr>
              <a:t>http://pixabay.com/en/pig-alp-rona-furna-sow-happy-pig-214349/</a:t>
            </a:r>
            <a:endParaRPr lang="cs-CZ" dirty="0"/>
          </a:p>
          <a:p>
            <a:r>
              <a:rPr lang="cs-CZ" dirty="0"/>
              <a:t>Tele: AUTOR NEZNÁMÝ. </a:t>
            </a:r>
            <a:r>
              <a:rPr lang="cs-CZ" i="1" dirty="0"/>
              <a:t>Pixabay.com</a:t>
            </a:r>
            <a:r>
              <a:rPr lang="cs-CZ" dirty="0"/>
              <a:t> [online]. [cit. 23.2.2015]. Dostupný na WWW: </a:t>
            </a:r>
            <a:r>
              <a:rPr lang="cs-CZ" u="sng" dirty="0">
                <a:hlinkClick r:id="rId5"/>
              </a:rPr>
              <a:t>http://pixabay.com/en/calf-young-animal-cow-56019/</a:t>
            </a:r>
            <a:endParaRPr lang="cs-CZ" dirty="0"/>
          </a:p>
          <a:p>
            <a:r>
              <a:rPr lang="cs-CZ" dirty="0"/>
              <a:t>Ptáče: AUTOR NEZNÁMÝ. </a:t>
            </a:r>
            <a:r>
              <a:rPr lang="cs-CZ" i="1" dirty="0"/>
              <a:t>Pixabay.com</a:t>
            </a:r>
            <a:r>
              <a:rPr lang="cs-CZ" dirty="0"/>
              <a:t> [online]. [cit. 23.2.2015]. Dostupný na WWW: </a:t>
            </a:r>
            <a:r>
              <a:rPr lang="cs-CZ" u="sng" dirty="0">
                <a:hlinkClick r:id="rId6"/>
              </a:rPr>
              <a:t>http://pixabay.com/en/bird-s-nest-nesting-place-233789/</a:t>
            </a:r>
            <a:endParaRPr lang="cs-CZ" dirty="0"/>
          </a:p>
          <a:p>
            <a:r>
              <a:rPr lang="cs-CZ" dirty="0"/>
              <a:t>Jehně: AUTOR NEZNÁMÝ. </a:t>
            </a:r>
            <a:r>
              <a:rPr lang="cs-CZ" i="1" dirty="0"/>
              <a:t>Pixabay.com</a:t>
            </a:r>
            <a:r>
              <a:rPr lang="cs-CZ" dirty="0"/>
              <a:t> [online]. [cit. 23.2.2015]. Dostupný na WWW: </a:t>
            </a:r>
            <a:r>
              <a:rPr lang="cs-CZ" u="sng" dirty="0">
                <a:hlinkClick r:id="rId7"/>
              </a:rPr>
              <a:t>http://pixabay.com/en/deichschaf-lamb-lambs-sheep-animal-323061/</a:t>
            </a:r>
            <a:endParaRPr lang="cs-CZ" u="sng" dirty="0"/>
          </a:p>
          <a:p>
            <a:endParaRPr lang="cs-CZ" dirty="0"/>
          </a:p>
        </p:txBody>
      </p:sp>
    </p:spTree>
    <p:extLst>
      <p:ext uri="{BB962C8B-B14F-4D97-AF65-F5344CB8AC3E}">
        <p14:creationId xmlns:p14="http://schemas.microsoft.com/office/powerpoint/2010/main" val="344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Metodický pokyn</a:t>
            </a:r>
            <a:br>
              <a:rPr lang="cs-CZ" dirty="0"/>
            </a:br>
            <a:r>
              <a:rPr lang="cs-CZ" dirty="0"/>
              <a:t>Integrovaný blok: (Mláďata)</a:t>
            </a:r>
            <a:endParaRPr lang="cs-CZ" sz="2700" dirty="0"/>
          </a:p>
        </p:txBody>
      </p:sp>
      <p:sp>
        <p:nvSpPr>
          <p:cNvPr id="3" name="Zástupný symbol pro obsah 2"/>
          <p:cNvSpPr>
            <a:spLocks noGrp="1"/>
          </p:cNvSpPr>
          <p:nvPr>
            <p:ph idx="1"/>
          </p:nvPr>
        </p:nvSpPr>
        <p:spPr/>
        <p:txBody>
          <a:bodyPr>
            <a:normAutofit lnSpcReduction="10000"/>
          </a:bodyPr>
          <a:lstStyle/>
          <a:p>
            <a:pPr marL="45720" indent="0">
              <a:buNone/>
            </a:pPr>
            <a:endParaRPr lang="cs-CZ" b="1" dirty="0"/>
          </a:p>
          <a:p>
            <a:r>
              <a:rPr lang="cs-CZ" b="1" dirty="0"/>
              <a:t>Popis</a:t>
            </a:r>
          </a:p>
          <a:p>
            <a:r>
              <a:rPr lang="cs-CZ" dirty="0"/>
              <a:t>Materiál obsahuje 11 hádanek jejichž řešeními jsou názvy našich nejběžnějších mláďat. S materiálem lze pracovat jak na dotykové obrazovce, tak lze použít pouze samostatné texty. Nad některými částmi hádanky se lze s dětmi pozastavit a vysvětlit si, co dané sdělení znamená.</a:t>
            </a:r>
          </a:p>
          <a:p>
            <a:r>
              <a:rPr lang="cs-CZ" b="1" dirty="0"/>
              <a:t>Očekávání a cíle</a:t>
            </a:r>
          </a:p>
          <a:p>
            <a:r>
              <a:rPr lang="cs-CZ" dirty="0"/>
              <a:t>Dítě si procvičí názvosloví v dané oblasti a upevní si je ve spojení s obrazem mláděte. Zároveň pro něj mohou být některé získané informace nové.</a:t>
            </a:r>
          </a:p>
          <a:p>
            <a:endParaRPr lang="cs-CZ" dirty="0"/>
          </a:p>
          <a:p>
            <a:endParaRPr lang="cs-CZ" dirty="0"/>
          </a:p>
        </p:txBody>
      </p:sp>
      <p:sp>
        <p:nvSpPr>
          <p:cNvPr id="4" name="Zástupný symbol pro zápatí 3"/>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5" name="Zástupný symbol pro číslo snímku 4"/>
          <p:cNvSpPr>
            <a:spLocks noGrp="1"/>
          </p:cNvSpPr>
          <p:nvPr>
            <p:ph type="sldNum" sz="quarter" idx="12"/>
          </p:nvPr>
        </p:nvSpPr>
        <p:spPr/>
        <p:txBody>
          <a:bodyPr/>
          <a:lstStyle/>
          <a:p>
            <a:fld id="{CA8D9AD5-F248-4919-864A-CFD76CC027D6}" type="slidenum">
              <a:rPr lang="cs-CZ" smtClean="0"/>
              <a:t>15</a:t>
            </a:fld>
            <a:endParaRPr lang="cs-CZ" dirty="0"/>
          </a:p>
        </p:txBody>
      </p:sp>
    </p:spTree>
    <p:extLst>
      <p:ext uri="{BB962C8B-B14F-4D97-AF65-F5344CB8AC3E}">
        <p14:creationId xmlns:p14="http://schemas.microsoft.com/office/powerpoint/2010/main" val="16012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Studijní materiály</a:t>
            </a:r>
            <a:br>
              <a:rPr lang="cs-CZ" b="1" dirty="0"/>
            </a:br>
            <a:endParaRPr lang="cs-CZ" dirty="0"/>
          </a:p>
        </p:txBody>
      </p:sp>
      <p:sp>
        <p:nvSpPr>
          <p:cNvPr id="3" name="Zástupný symbol pro obsah 2"/>
          <p:cNvSpPr>
            <a:spLocks noGrp="1"/>
          </p:cNvSpPr>
          <p:nvPr>
            <p:ph idx="1"/>
          </p:nvPr>
        </p:nvSpPr>
        <p:spPr/>
        <p:txBody>
          <a:bodyPr>
            <a:normAutofit/>
          </a:bodyPr>
          <a:lstStyle/>
          <a:p>
            <a:r>
              <a:rPr lang="cs-CZ" b="1" dirty="0"/>
              <a:t>Povinné materiály, pomůcky a technické vybavení</a:t>
            </a:r>
          </a:p>
          <a:p>
            <a:pPr lvl="0"/>
            <a:r>
              <a:rPr lang="cs-CZ" dirty="0"/>
              <a:t>zdroj: </a:t>
            </a:r>
            <a:r>
              <a:rPr lang="cs-CZ" u="sng" dirty="0">
                <a:hlinkClick r:id="rId3"/>
              </a:rPr>
              <a:t>www.dumy.cz</a:t>
            </a:r>
            <a:endParaRPr lang="cs-CZ" dirty="0"/>
          </a:p>
          <a:p>
            <a:pPr lvl="0"/>
            <a:r>
              <a:rPr lang="cs-CZ" dirty="0"/>
              <a:t>Dotyková obrazovka, připojená k PC</a:t>
            </a:r>
          </a:p>
          <a:p>
            <a:pPr marL="45720" indent="0">
              <a:buNone/>
            </a:pPr>
            <a:endParaRPr lang="cs-CZ" dirty="0"/>
          </a:p>
          <a:p>
            <a:r>
              <a:rPr lang="cs-CZ" b="1" dirty="0"/>
              <a:t>Nepovinné materiály</a:t>
            </a:r>
          </a:p>
          <a:p>
            <a:r>
              <a:rPr lang="cs-CZ" dirty="0"/>
              <a:t>Didaktický kufřík - KUMUČ </a:t>
            </a:r>
          </a:p>
          <a:p>
            <a:endParaRPr lang="cs-CZ" dirty="0"/>
          </a:p>
        </p:txBody>
      </p:sp>
      <p:sp>
        <p:nvSpPr>
          <p:cNvPr id="4" name="Zástupný symbol pro zápatí 3"/>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5" name="Zástupný symbol pro číslo snímku 4"/>
          <p:cNvSpPr>
            <a:spLocks noGrp="1"/>
          </p:cNvSpPr>
          <p:nvPr>
            <p:ph type="sldNum" sz="quarter" idx="12"/>
          </p:nvPr>
        </p:nvSpPr>
        <p:spPr/>
        <p:txBody>
          <a:bodyPr/>
          <a:lstStyle/>
          <a:p>
            <a:fld id="{CA8D9AD5-F248-4919-864A-CFD76CC027D6}" type="slidenum">
              <a:rPr lang="cs-CZ" smtClean="0"/>
              <a:t>16</a:t>
            </a:fld>
            <a:endParaRPr lang="cs-CZ" dirty="0"/>
          </a:p>
        </p:txBody>
      </p:sp>
    </p:spTree>
    <p:extLst>
      <p:ext uri="{BB962C8B-B14F-4D97-AF65-F5344CB8AC3E}">
        <p14:creationId xmlns:p14="http://schemas.microsoft.com/office/powerpoint/2010/main" val="29780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1040" y="479861"/>
            <a:ext cx="9509760" cy="1088136"/>
          </a:xfrm>
        </p:spPr>
        <p:txBody>
          <a:bodyPr>
            <a:normAutofit fontScale="90000"/>
          </a:bodyPr>
          <a:lstStyle/>
          <a:p>
            <a:br>
              <a:rPr lang="cs-CZ" b="1" dirty="0"/>
            </a:br>
            <a:br>
              <a:rPr lang="cs-CZ" b="1" dirty="0"/>
            </a:br>
            <a:br>
              <a:rPr lang="cs-CZ" b="1" dirty="0"/>
            </a:br>
            <a:r>
              <a:rPr lang="cs-CZ" b="1" dirty="0"/>
              <a:t>Práce s interaktivním výukovým materiálem</a:t>
            </a:r>
            <a:br>
              <a:rPr lang="cs-CZ" b="1" dirty="0"/>
            </a:br>
            <a:endParaRPr lang="cs-CZ" dirty="0"/>
          </a:p>
        </p:txBody>
      </p:sp>
      <p:sp>
        <p:nvSpPr>
          <p:cNvPr id="3" name="Zástupný symbol pro obsah 2"/>
          <p:cNvSpPr>
            <a:spLocks noGrp="1"/>
          </p:cNvSpPr>
          <p:nvPr>
            <p:ph idx="1"/>
          </p:nvPr>
        </p:nvSpPr>
        <p:spPr>
          <a:xfrm>
            <a:off x="1341120" y="1183000"/>
            <a:ext cx="9509760" cy="3524813"/>
          </a:xfrm>
        </p:spPr>
        <p:txBody>
          <a:bodyPr vert="horz" lIns="91440" tIns="45720" rIns="91440" bIns="45720" rtlCol="0" anchor="t">
            <a:normAutofit/>
          </a:bodyPr>
          <a:lstStyle/>
          <a:p>
            <a:r>
              <a:rPr lang="cs-CZ"/>
              <a:t>Každý snímek obsahuje jednu hádanku. Dětem se nabízí 3 různá řešení formou fotografií zvířecích mláďat. Poté, co dítě klikne na jím vybranou odpověď, se podle odpovědi materiálu dozví, zda vybralo odpověď správnou. Při správné odpovědi se obrázek vybraného mláděte zvětší, zatímco ostatní obrázky zmizí. Při nesprávné volbě chybně zvolená varianta zmizí.</a:t>
            </a:r>
          </a:p>
        </p:txBody>
      </p:sp>
      <p:sp>
        <p:nvSpPr>
          <p:cNvPr id="4" name="Zástupný symbol pro zápatí 3"/>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5" name="Zástupný symbol pro číslo snímku 4"/>
          <p:cNvSpPr>
            <a:spLocks noGrp="1"/>
          </p:cNvSpPr>
          <p:nvPr>
            <p:ph type="sldNum" sz="quarter" idx="12"/>
          </p:nvPr>
        </p:nvSpPr>
        <p:spPr/>
        <p:txBody>
          <a:bodyPr/>
          <a:lstStyle/>
          <a:p>
            <a:fld id="{CA8D9AD5-F248-4919-864A-CFD76CC027D6}" type="slidenum">
              <a:rPr lang="cs-CZ" smtClean="0"/>
              <a:t>17</a:t>
            </a:fld>
            <a:endParaRPr lang="cs-CZ" dirty="0"/>
          </a:p>
        </p:txBody>
      </p:sp>
    </p:spTree>
    <p:extLst>
      <p:ext uri="{BB962C8B-B14F-4D97-AF65-F5344CB8AC3E}">
        <p14:creationId xmlns:p14="http://schemas.microsoft.com/office/powerpoint/2010/main" val="14108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Práce s didaktickým kufříkem KUMUČ</a:t>
            </a:r>
            <a:br>
              <a:rPr lang="cs-CZ" dirty="0"/>
            </a:br>
            <a:endParaRPr lang="cs-CZ" dirty="0"/>
          </a:p>
        </p:txBody>
      </p:sp>
      <p:sp>
        <p:nvSpPr>
          <p:cNvPr id="3" name="Zástupný symbol pro obsah 2"/>
          <p:cNvSpPr>
            <a:spLocks noGrp="1"/>
          </p:cNvSpPr>
          <p:nvPr>
            <p:ph idx="1"/>
          </p:nvPr>
        </p:nvSpPr>
        <p:spPr/>
        <p:txBody>
          <a:bodyPr>
            <a:normAutofit/>
          </a:bodyPr>
          <a:lstStyle/>
          <a:p>
            <a:pPr lvl="0"/>
            <a:r>
              <a:rPr lang="cs-CZ" dirty="0"/>
              <a:t>Nůžky - můžeme s dětmi vystřihovat obrázky mláďat.</a:t>
            </a:r>
          </a:p>
          <a:p>
            <a:pPr lvl="0"/>
            <a:r>
              <a:rPr lang="cs-CZ" dirty="0"/>
              <a:t>Na magnetické tabulky připevníme nebo nakreslíme obrázky mláďat.</a:t>
            </a:r>
          </a:p>
          <a:p>
            <a:endParaRPr lang="cs-CZ" dirty="0"/>
          </a:p>
        </p:txBody>
      </p:sp>
      <p:sp>
        <p:nvSpPr>
          <p:cNvPr id="4" name="Zástupný symbol pro zápatí 3"/>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5" name="Zástupný symbol pro číslo snímku 4"/>
          <p:cNvSpPr>
            <a:spLocks noGrp="1"/>
          </p:cNvSpPr>
          <p:nvPr>
            <p:ph type="sldNum" sz="quarter" idx="12"/>
          </p:nvPr>
        </p:nvSpPr>
        <p:spPr/>
        <p:txBody>
          <a:bodyPr/>
          <a:lstStyle/>
          <a:p>
            <a:fld id="{CA8D9AD5-F248-4919-864A-CFD76CC027D6}" type="slidenum">
              <a:rPr lang="cs-CZ" smtClean="0"/>
              <a:t>18</a:t>
            </a:fld>
            <a:endParaRPr lang="cs-CZ" dirty="0"/>
          </a:p>
        </p:txBody>
      </p:sp>
    </p:spTree>
    <p:extLst>
      <p:ext uri="{BB962C8B-B14F-4D97-AF65-F5344CB8AC3E}">
        <p14:creationId xmlns:p14="http://schemas.microsoft.com/office/powerpoint/2010/main" val="122862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Prvky polytechnické výchovy</a:t>
            </a:r>
          </a:p>
        </p:txBody>
      </p:sp>
      <p:sp>
        <p:nvSpPr>
          <p:cNvPr id="3" name="Zástupný symbol pro obsah 2"/>
          <p:cNvSpPr>
            <a:spLocks noGrp="1"/>
          </p:cNvSpPr>
          <p:nvPr>
            <p:ph idx="1"/>
          </p:nvPr>
        </p:nvSpPr>
        <p:spPr/>
        <p:txBody>
          <a:bodyPr/>
          <a:lstStyle/>
          <a:p>
            <a:r>
              <a:rPr lang="cs-CZ" dirty="0"/>
              <a:t>Děti si osvojují základní práci s dotykovou obrazovkou a některými náležitostmi KUMUČE</a:t>
            </a:r>
          </a:p>
        </p:txBody>
      </p:sp>
      <p:sp>
        <p:nvSpPr>
          <p:cNvPr id="4" name="Zástupný symbol pro zápatí 3"/>
          <p:cNvSpPr>
            <a:spLocks noGrp="1"/>
          </p:cNvSpPr>
          <p:nvPr>
            <p:ph type="ftr" sz="quarter" idx="11"/>
          </p:nvPr>
        </p:nvSpPr>
        <p:spPr/>
        <p:txBody>
          <a:bodyPr/>
          <a:lstStyle/>
          <a:p>
            <a:r>
              <a:rPr lang="cs-CZ"/>
              <a:t>Projekt CZ.1.07/1.3.00/48.0075 je spolufinancován Evropským sociálním fondem a státním rozpočtem České republiky.</a:t>
            </a:r>
            <a:endParaRPr lang="cs-CZ" dirty="0"/>
          </a:p>
        </p:txBody>
      </p:sp>
      <p:sp>
        <p:nvSpPr>
          <p:cNvPr id="5" name="Zástupný symbol pro číslo snímku 4"/>
          <p:cNvSpPr>
            <a:spLocks noGrp="1"/>
          </p:cNvSpPr>
          <p:nvPr>
            <p:ph type="sldNum" sz="quarter" idx="12"/>
          </p:nvPr>
        </p:nvSpPr>
        <p:spPr/>
        <p:txBody>
          <a:bodyPr/>
          <a:lstStyle/>
          <a:p>
            <a:fld id="{CA8D9AD5-F248-4919-864A-CFD76CC027D6}" type="slidenum">
              <a:rPr lang="cs-CZ" smtClean="0"/>
              <a:t>19</a:t>
            </a:fld>
            <a:endParaRPr lang="cs-CZ" dirty="0"/>
          </a:p>
        </p:txBody>
      </p:sp>
    </p:spTree>
    <p:extLst>
      <p:ext uri="{BB962C8B-B14F-4D97-AF65-F5344CB8AC3E}">
        <p14:creationId xmlns:p14="http://schemas.microsoft.com/office/powerpoint/2010/main" val="37765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3054" y="5190186"/>
            <a:ext cx="5847008" cy="121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9478851" y="0"/>
            <a:ext cx="2713149" cy="130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3770683" y="780586"/>
            <a:ext cx="3836020" cy="1631216"/>
          </a:xfrm>
          <a:prstGeom prst="rect">
            <a:avLst/>
          </a:prstGeom>
        </p:spPr>
        <p:txBody>
          <a:bodyPr wrap="square">
            <a:spAutoFit/>
          </a:bodyPr>
          <a:lstStyle/>
          <a:p>
            <a:pPr algn="ctr">
              <a:spcAft>
                <a:spcPts val="800"/>
              </a:spcAft>
            </a:pPr>
            <a:r>
              <a:rPr lang="cs-CZ" sz="2000" i="1" dirty="0">
                <a:latin typeface="Calibri" panose="020F0502020204030204" pitchFamily="34" charset="0"/>
                <a:ea typeface="Calibri" panose="020F0502020204030204" pitchFamily="34" charset="0"/>
                <a:cs typeface="Times New Roman" panose="02020603050405020304" pitchFamily="18" charset="0"/>
              </a:rPr>
              <a:t>Teď ještě malé je, ještě si hraje, </a:t>
            </a:r>
          </a:p>
          <a:p>
            <a:pPr algn="ctr">
              <a:spcAft>
                <a:spcPts val="800"/>
              </a:spcAft>
            </a:pPr>
            <a:r>
              <a:rPr lang="cs-CZ" sz="2000" i="1" dirty="0">
                <a:latin typeface="Calibri" panose="020F0502020204030204" pitchFamily="34" charset="0"/>
                <a:ea typeface="Calibri" panose="020F0502020204030204" pitchFamily="34" charset="0"/>
                <a:cs typeface="Times New Roman" panose="02020603050405020304" pitchFamily="18" charset="0"/>
              </a:rPr>
              <a:t>ale když vyroste, v zimě tě hřeje </a:t>
            </a:r>
          </a:p>
          <a:p>
            <a:pPr algn="ctr">
              <a:spcAft>
                <a:spcPts val="800"/>
              </a:spcAft>
            </a:pPr>
            <a:r>
              <a:rPr lang="cs-CZ" sz="2000" i="1" dirty="0">
                <a:latin typeface="Calibri" panose="020F0502020204030204" pitchFamily="34" charset="0"/>
                <a:ea typeface="Calibri" panose="020F0502020204030204" pitchFamily="34" charset="0"/>
                <a:cs typeface="Times New Roman" panose="02020603050405020304" pitchFamily="18" charset="0"/>
              </a:rPr>
              <a:t>- pletený svetr, šála a čepička, </a:t>
            </a:r>
          </a:p>
          <a:p>
            <a:pPr algn="ctr">
              <a:spcAft>
                <a:spcPts val="800"/>
              </a:spcAft>
            </a:pPr>
            <a:r>
              <a:rPr lang="cs-CZ" sz="2000" i="1" dirty="0">
                <a:latin typeface="Calibri" panose="020F0502020204030204" pitchFamily="34" charset="0"/>
                <a:ea typeface="Calibri" panose="020F0502020204030204" pitchFamily="34" charset="0"/>
                <a:cs typeface="Times New Roman" panose="02020603050405020304" pitchFamily="18" charset="0"/>
              </a:rPr>
              <a:t>co z jeho vlny upletla babička.</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4309" t="9582" r="5559" b="5833"/>
          <a:stretch/>
        </p:blipFill>
        <p:spPr>
          <a:xfrm>
            <a:off x="4852077" y="2757291"/>
            <a:ext cx="2821258" cy="2087406"/>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497" y="2025515"/>
            <a:ext cx="2983186" cy="2237390"/>
          </a:xfrm>
          <a:prstGeom prst="rect">
            <a:avLst/>
          </a:prstGeom>
        </p:spPr>
      </p:pic>
      <p:pic>
        <p:nvPicPr>
          <p:cNvPr id="8" name="Obrázek 7"/>
          <p:cNvPicPr>
            <a:picLocks noChangeAspect="1"/>
          </p:cNvPicPr>
          <p:nvPr/>
        </p:nvPicPr>
        <p:blipFill rotWithShape="1">
          <a:blip r:embed="rId5" cstate="print">
            <a:extLst>
              <a:ext uri="{28A0092B-C50C-407E-A947-70E740481C1C}">
                <a14:useLocalDpi xmlns:a14="http://schemas.microsoft.com/office/drawing/2010/main" val="0"/>
              </a:ext>
            </a:extLst>
          </a:blip>
          <a:srcRect l="7363" t="17656" r="24786" b="1585"/>
          <a:stretch/>
        </p:blipFill>
        <p:spPr>
          <a:xfrm>
            <a:off x="8531126" y="1896585"/>
            <a:ext cx="2983230" cy="2366320"/>
          </a:xfrm>
          <a:prstGeom prst="rect">
            <a:avLst/>
          </a:prstGeom>
        </p:spPr>
      </p:pic>
    </p:spTree>
    <p:extLst>
      <p:ext uri="{BB962C8B-B14F-4D97-AF65-F5344CB8AC3E}">
        <p14:creationId xmlns:p14="http://schemas.microsoft.com/office/powerpoint/2010/main" val="2019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8"/>
                                        </p:tgtEl>
                                      </p:cBhvr>
                                    </p:animEffect>
                                    <p:anim calcmode="lin" valueType="num">
                                      <p:cBhvr>
                                        <p:cTn id="12" dur="1000"/>
                                        <p:tgtEl>
                                          <p:spTgt spid="8"/>
                                        </p:tgtEl>
                                        <p:attrNameLst>
                                          <p:attrName>ppt_x</p:attrName>
                                        </p:attrNameLst>
                                      </p:cBhvr>
                                      <p:tavLst>
                                        <p:tav tm="0">
                                          <p:val>
                                            <p:strVal val="ppt_x"/>
                                          </p:val>
                                        </p:tav>
                                        <p:tav tm="100000">
                                          <p:val>
                                            <p:strVal val="ppt_x"/>
                                          </p:val>
                                        </p:tav>
                                      </p:tavLst>
                                    </p:anim>
                                    <p:anim calcmode="lin" valueType="num">
                                      <p:cBhvr>
                                        <p:cTn id="13" dur="1000"/>
                                        <p:tgtEl>
                                          <p:spTgt spid="8"/>
                                        </p:tgtEl>
                                        <p:attrNameLst>
                                          <p:attrName>ppt_y</p:attrName>
                                        </p:attrNameLst>
                                      </p:cBhvr>
                                      <p:tavLst>
                                        <p:tav tm="0">
                                          <p:val>
                                            <p:strVal val="ppt_y"/>
                                          </p:val>
                                        </p:tav>
                                        <p:tav tm="100000">
                                          <p:val>
                                            <p:strVal val="ppt_y+.1"/>
                                          </p:val>
                                        </p:tav>
                                      </p:tavLst>
                                    </p:anim>
                                    <p:set>
                                      <p:cBhvr>
                                        <p:cTn id="14" dur="1" fill="hold">
                                          <p:stCondLst>
                                            <p:cond delay="999"/>
                                          </p:stCondLst>
                                        </p:cTn>
                                        <p:tgtEl>
                                          <p:spTgt spid="8"/>
                                        </p:tgtEl>
                                        <p:attrNameLst>
                                          <p:attrName>style.visibility</p:attrName>
                                        </p:attrNameLst>
                                      </p:cBhvr>
                                      <p:to>
                                        <p:strVal val="hidden"/>
                                      </p:to>
                                    </p:set>
                                  </p:childTnLst>
                                </p:cTn>
                              </p:par>
                              <p:par>
                                <p:cTn id="15" presetID="6" presetClass="emph" presetSubtype="0" fill="hold" nodeType="withEffect">
                                  <p:stCondLst>
                                    <p:cond delay="0"/>
                                  </p:stCondLst>
                                  <p:childTnLst>
                                    <p:animScale>
                                      <p:cBhvr>
                                        <p:cTn id="16" dur="2000" fill="hold"/>
                                        <p:tgtEl>
                                          <p:spTgt spid="5"/>
                                        </p:tgtEl>
                                      </p:cBhvr>
                                      <p:by x="150000" y="150000"/>
                                    </p:animScale>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8"/>
                                        </p:tgtEl>
                                      </p:cBhvr>
                                    </p:animEffect>
                                    <p:anim calcmode="lin" valueType="num">
                                      <p:cBhvr>
                                        <p:cTn id="22" dur="1000"/>
                                        <p:tgtEl>
                                          <p:spTgt spid="8"/>
                                        </p:tgtEl>
                                        <p:attrNameLst>
                                          <p:attrName>ppt_x</p:attrName>
                                        </p:attrNameLst>
                                      </p:cBhvr>
                                      <p:tavLst>
                                        <p:tav tm="0">
                                          <p:val>
                                            <p:strVal val="ppt_x"/>
                                          </p:val>
                                        </p:tav>
                                        <p:tav tm="100000">
                                          <p:val>
                                            <p:strVal val="ppt_x"/>
                                          </p:val>
                                        </p:tav>
                                      </p:tavLst>
                                    </p:anim>
                                    <p:anim calcmode="lin" valueType="num">
                                      <p:cBhvr>
                                        <p:cTn id="23" dur="1000"/>
                                        <p:tgtEl>
                                          <p:spTgt spid="8"/>
                                        </p:tgtEl>
                                        <p:attrNameLst>
                                          <p:attrName>ppt_y</p:attrName>
                                        </p:attrNameLst>
                                      </p:cBhvr>
                                      <p:tavLst>
                                        <p:tav tm="0">
                                          <p:val>
                                            <p:strVal val="ppt_y"/>
                                          </p:val>
                                        </p:tav>
                                        <p:tav tm="100000">
                                          <p:val>
                                            <p:strVal val="ppt_y+.1"/>
                                          </p:val>
                                        </p:tav>
                                      </p:tavLst>
                                    </p:anim>
                                    <p:set>
                                      <p:cBhvr>
                                        <p:cTn id="24"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7"/>
                                        </p:tgtEl>
                                      </p:cBhvr>
                                    </p:animEffect>
                                    <p:anim calcmode="lin" valueType="num">
                                      <p:cBhvr>
                                        <p:cTn id="30" dur="1000"/>
                                        <p:tgtEl>
                                          <p:spTgt spid="7"/>
                                        </p:tgtEl>
                                        <p:attrNameLst>
                                          <p:attrName>ppt_x</p:attrName>
                                        </p:attrNameLst>
                                      </p:cBhvr>
                                      <p:tavLst>
                                        <p:tav tm="0">
                                          <p:val>
                                            <p:strVal val="ppt_x"/>
                                          </p:val>
                                        </p:tav>
                                        <p:tav tm="100000">
                                          <p:val>
                                            <p:strVal val="ppt_x"/>
                                          </p:val>
                                        </p:tav>
                                      </p:tavLst>
                                    </p:anim>
                                    <p:anim calcmode="lin" valueType="num">
                                      <p:cBhvr>
                                        <p:cTn id="31" dur="1000"/>
                                        <p:tgtEl>
                                          <p:spTgt spid="7"/>
                                        </p:tgtEl>
                                        <p:attrNameLst>
                                          <p:attrName>ppt_y</p:attrName>
                                        </p:attrNameLst>
                                      </p:cBhvr>
                                      <p:tavLst>
                                        <p:tav tm="0">
                                          <p:val>
                                            <p:strVal val="ppt_y"/>
                                          </p:val>
                                        </p:tav>
                                        <p:tav tm="100000">
                                          <p:val>
                                            <p:strVal val="ppt_y+.1"/>
                                          </p:val>
                                        </p:tav>
                                      </p:tavLst>
                                    </p:anim>
                                    <p:set>
                                      <p:cBhvr>
                                        <p:cTn id="32"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a:solidFill>
                  <a:prstClr val="black"/>
                </a:solidFill>
              </a:rPr>
              <a:t>Projekt CZ.1.07/1.3.00/48.0075 je spolufinancován Evropským sociálním fondem a státním rozpočtem České republiky.</a:t>
            </a:r>
            <a:endParaRPr lang="cs-CZ" dirty="0">
              <a:solidFill>
                <a:prstClr val="black"/>
              </a:solidFill>
            </a:endParaRPr>
          </a:p>
        </p:txBody>
      </p:sp>
      <p:sp>
        <p:nvSpPr>
          <p:cNvPr id="3" name="Zástupný symbol pro číslo snímku 2"/>
          <p:cNvSpPr>
            <a:spLocks noGrp="1"/>
          </p:cNvSpPr>
          <p:nvPr>
            <p:ph type="sldNum" sz="quarter" idx="12"/>
          </p:nvPr>
        </p:nvSpPr>
        <p:spPr/>
        <p:txBody>
          <a:bodyPr/>
          <a:lstStyle/>
          <a:p>
            <a:fld id="{CA8D9AD5-F248-4919-864A-CFD76CC027D6}" type="slidenum">
              <a:rPr lang="cs-CZ" smtClean="0">
                <a:solidFill>
                  <a:prstClr val="black"/>
                </a:solidFill>
              </a:rPr>
              <a:pPr/>
              <a:t>20</a:t>
            </a:fld>
            <a:endParaRPr lang="cs-CZ" dirty="0">
              <a:solidFill>
                <a:prstClr val="black"/>
              </a:solidFill>
            </a:endParaRPr>
          </a:p>
        </p:txBody>
      </p:sp>
      <p:grpSp>
        <p:nvGrpSpPr>
          <p:cNvPr id="5" name="Skupina 4"/>
          <p:cNvGrpSpPr/>
          <p:nvPr/>
        </p:nvGrpSpPr>
        <p:grpSpPr>
          <a:xfrm>
            <a:off x="1921041" y="1118395"/>
            <a:ext cx="7513903" cy="4066669"/>
            <a:chOff x="3057284" y="750955"/>
            <a:chExt cx="4242876" cy="3500865"/>
          </a:xfrm>
        </p:grpSpPr>
        <p:sp>
          <p:nvSpPr>
            <p:cNvPr id="6" name="Volný tvar 5"/>
            <p:cNvSpPr/>
            <p:nvPr/>
          </p:nvSpPr>
          <p:spPr>
            <a:xfrm>
              <a:off x="3057284" y="2216595"/>
              <a:ext cx="1532940" cy="1316297"/>
            </a:xfrm>
            <a:custGeom>
              <a:avLst/>
              <a:gdLst>
                <a:gd name="connsiteX0" fmla="*/ 0 w 1532940"/>
                <a:gd name="connsiteY0" fmla="*/ 658149 h 1316297"/>
                <a:gd name="connsiteX1" fmla="*/ 329074 w 1532940"/>
                <a:gd name="connsiteY1" fmla="*/ 0 h 1316297"/>
                <a:gd name="connsiteX2" fmla="*/ 1203866 w 1532940"/>
                <a:gd name="connsiteY2" fmla="*/ 0 h 1316297"/>
                <a:gd name="connsiteX3" fmla="*/ 1532940 w 1532940"/>
                <a:gd name="connsiteY3" fmla="*/ 658149 h 1316297"/>
                <a:gd name="connsiteX4" fmla="*/ 1203866 w 1532940"/>
                <a:gd name="connsiteY4" fmla="*/ 1316297 h 1316297"/>
                <a:gd name="connsiteX5" fmla="*/ 329074 w 1532940"/>
                <a:gd name="connsiteY5" fmla="*/ 1316297 h 1316297"/>
                <a:gd name="connsiteX6" fmla="*/ 0 w 1532940"/>
                <a:gd name="connsiteY6" fmla="*/ 658149 h 13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940" h="1316297">
                  <a:moveTo>
                    <a:pt x="0" y="658149"/>
                  </a:moveTo>
                  <a:lnTo>
                    <a:pt x="329074" y="0"/>
                  </a:lnTo>
                  <a:lnTo>
                    <a:pt x="1203866" y="0"/>
                  </a:lnTo>
                  <a:lnTo>
                    <a:pt x="1532940" y="658149"/>
                  </a:lnTo>
                  <a:lnTo>
                    <a:pt x="1203866" y="1316297"/>
                  </a:lnTo>
                  <a:lnTo>
                    <a:pt x="329074" y="1316297"/>
                  </a:lnTo>
                  <a:lnTo>
                    <a:pt x="0" y="658149"/>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36" tIns="216581" rIns="237436" bIns="216581" numCol="1" spcCol="1270" anchor="ctr" anchorCtr="0">
              <a:noAutofit/>
            </a:bodyPr>
            <a:lstStyle/>
            <a:p>
              <a:pPr algn="ctr" defTabSz="444500">
                <a:lnSpc>
                  <a:spcPct val="90000"/>
                </a:lnSpc>
                <a:spcBef>
                  <a:spcPct val="0"/>
                </a:spcBef>
                <a:spcAft>
                  <a:spcPct val="35000"/>
                </a:spcAft>
              </a:pPr>
              <a:r>
                <a:rPr lang="cs-CZ" sz="1600" b="1" dirty="0">
                  <a:solidFill>
                    <a:schemeClr val="tx1"/>
                  </a:solidFill>
                </a:rPr>
                <a:t>Vnímat vliv techniky na společnost a přírodu</a:t>
              </a:r>
            </a:p>
          </p:txBody>
        </p:sp>
        <p:sp>
          <p:nvSpPr>
            <p:cNvPr id="10" name="Volný tvar 9"/>
            <p:cNvSpPr/>
            <p:nvPr/>
          </p:nvSpPr>
          <p:spPr>
            <a:xfrm>
              <a:off x="4377271" y="1477325"/>
              <a:ext cx="1532940" cy="1316297"/>
            </a:xfrm>
            <a:custGeom>
              <a:avLst/>
              <a:gdLst>
                <a:gd name="connsiteX0" fmla="*/ 0 w 1532940"/>
                <a:gd name="connsiteY0" fmla="*/ 658149 h 1316297"/>
                <a:gd name="connsiteX1" fmla="*/ 329074 w 1532940"/>
                <a:gd name="connsiteY1" fmla="*/ 0 h 1316297"/>
                <a:gd name="connsiteX2" fmla="*/ 1203866 w 1532940"/>
                <a:gd name="connsiteY2" fmla="*/ 0 h 1316297"/>
                <a:gd name="connsiteX3" fmla="*/ 1532940 w 1532940"/>
                <a:gd name="connsiteY3" fmla="*/ 658149 h 1316297"/>
                <a:gd name="connsiteX4" fmla="*/ 1203866 w 1532940"/>
                <a:gd name="connsiteY4" fmla="*/ 1316297 h 1316297"/>
                <a:gd name="connsiteX5" fmla="*/ 329074 w 1532940"/>
                <a:gd name="connsiteY5" fmla="*/ 1316297 h 1316297"/>
                <a:gd name="connsiteX6" fmla="*/ 0 w 1532940"/>
                <a:gd name="connsiteY6" fmla="*/ 658149 h 13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940" h="1316297">
                  <a:moveTo>
                    <a:pt x="0" y="658149"/>
                  </a:moveTo>
                  <a:lnTo>
                    <a:pt x="329074" y="0"/>
                  </a:lnTo>
                  <a:lnTo>
                    <a:pt x="1203866" y="0"/>
                  </a:lnTo>
                  <a:lnTo>
                    <a:pt x="1532940" y="658149"/>
                  </a:lnTo>
                  <a:lnTo>
                    <a:pt x="1203866" y="1316297"/>
                  </a:lnTo>
                  <a:lnTo>
                    <a:pt x="329074" y="1316297"/>
                  </a:lnTo>
                  <a:lnTo>
                    <a:pt x="0" y="658149"/>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36" tIns="216581" rIns="237436" bIns="216581" numCol="1" spcCol="1270" anchor="ctr" anchorCtr="0">
              <a:noAutofit/>
            </a:bodyPr>
            <a:lstStyle/>
            <a:p>
              <a:pPr algn="ctr" defTabSz="444500">
                <a:lnSpc>
                  <a:spcPct val="90000"/>
                </a:lnSpc>
                <a:spcBef>
                  <a:spcPct val="0"/>
                </a:spcBef>
                <a:spcAft>
                  <a:spcPct val="35000"/>
                </a:spcAft>
              </a:pPr>
              <a:r>
                <a:rPr lang="cs-CZ" sz="1600" b="1" dirty="0">
                  <a:solidFill>
                    <a:schemeClr val="tx1"/>
                  </a:solidFill>
                </a:rPr>
                <a:t>Směrovat </a:t>
              </a:r>
            </a:p>
            <a:p>
              <a:pPr algn="ctr" defTabSz="444500">
                <a:lnSpc>
                  <a:spcPct val="90000"/>
                </a:lnSpc>
                <a:spcBef>
                  <a:spcPct val="0"/>
                </a:spcBef>
                <a:spcAft>
                  <a:spcPct val="35000"/>
                </a:spcAft>
              </a:pPr>
              <a:r>
                <a:rPr lang="cs-CZ" sz="1600" b="1" dirty="0">
                  <a:solidFill>
                    <a:schemeClr val="tx1"/>
                  </a:solidFill>
                </a:rPr>
                <a:t>děti k získávání základních pracovních dovedností a návyků</a:t>
              </a:r>
            </a:p>
          </p:txBody>
        </p:sp>
        <p:sp>
          <p:nvSpPr>
            <p:cNvPr id="14" name="Volný tvar 13"/>
            <p:cNvSpPr/>
            <p:nvPr/>
          </p:nvSpPr>
          <p:spPr>
            <a:xfrm>
              <a:off x="3058097" y="753932"/>
              <a:ext cx="1532940" cy="1316297"/>
            </a:xfrm>
            <a:custGeom>
              <a:avLst/>
              <a:gdLst>
                <a:gd name="connsiteX0" fmla="*/ 0 w 1532940"/>
                <a:gd name="connsiteY0" fmla="*/ 658149 h 1316297"/>
                <a:gd name="connsiteX1" fmla="*/ 329074 w 1532940"/>
                <a:gd name="connsiteY1" fmla="*/ 0 h 1316297"/>
                <a:gd name="connsiteX2" fmla="*/ 1203866 w 1532940"/>
                <a:gd name="connsiteY2" fmla="*/ 0 h 1316297"/>
                <a:gd name="connsiteX3" fmla="*/ 1532940 w 1532940"/>
                <a:gd name="connsiteY3" fmla="*/ 658149 h 1316297"/>
                <a:gd name="connsiteX4" fmla="*/ 1203866 w 1532940"/>
                <a:gd name="connsiteY4" fmla="*/ 1316297 h 1316297"/>
                <a:gd name="connsiteX5" fmla="*/ 329074 w 1532940"/>
                <a:gd name="connsiteY5" fmla="*/ 1316297 h 1316297"/>
                <a:gd name="connsiteX6" fmla="*/ 0 w 1532940"/>
                <a:gd name="connsiteY6" fmla="*/ 658149 h 13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940" h="1316297">
                  <a:moveTo>
                    <a:pt x="0" y="658149"/>
                  </a:moveTo>
                  <a:lnTo>
                    <a:pt x="329074" y="0"/>
                  </a:lnTo>
                  <a:lnTo>
                    <a:pt x="1203866" y="0"/>
                  </a:lnTo>
                  <a:lnTo>
                    <a:pt x="1532940" y="658149"/>
                  </a:lnTo>
                  <a:lnTo>
                    <a:pt x="1203866" y="1316297"/>
                  </a:lnTo>
                  <a:lnTo>
                    <a:pt x="329074" y="1316297"/>
                  </a:lnTo>
                  <a:lnTo>
                    <a:pt x="0" y="658149"/>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36" tIns="216581" rIns="237436" bIns="216581" numCol="1" spcCol="1270" anchor="ctr" anchorCtr="0">
              <a:noAutofit/>
            </a:bodyPr>
            <a:lstStyle/>
            <a:p>
              <a:pPr algn="ctr" defTabSz="444500">
                <a:lnSpc>
                  <a:spcPct val="90000"/>
                </a:lnSpc>
                <a:spcBef>
                  <a:spcPct val="0"/>
                </a:spcBef>
                <a:spcAft>
                  <a:spcPct val="35000"/>
                </a:spcAft>
              </a:pPr>
              <a:r>
                <a:rPr lang="cs-CZ" sz="1600" b="1" dirty="0">
                  <a:solidFill>
                    <a:schemeClr val="tx1"/>
                  </a:solidFill>
                </a:rPr>
                <a:t>Chápat postavení techniky a technických oborů v životě lidstva jako devízu</a:t>
              </a:r>
            </a:p>
          </p:txBody>
        </p:sp>
        <p:sp>
          <p:nvSpPr>
            <p:cNvPr id="18" name="Volný tvar 17"/>
            <p:cNvSpPr/>
            <p:nvPr/>
          </p:nvSpPr>
          <p:spPr>
            <a:xfrm>
              <a:off x="5695633" y="750955"/>
              <a:ext cx="1532940" cy="1316297"/>
            </a:xfrm>
            <a:custGeom>
              <a:avLst/>
              <a:gdLst>
                <a:gd name="connsiteX0" fmla="*/ 0 w 1532940"/>
                <a:gd name="connsiteY0" fmla="*/ 658149 h 1316297"/>
                <a:gd name="connsiteX1" fmla="*/ 329074 w 1532940"/>
                <a:gd name="connsiteY1" fmla="*/ 0 h 1316297"/>
                <a:gd name="connsiteX2" fmla="*/ 1203866 w 1532940"/>
                <a:gd name="connsiteY2" fmla="*/ 0 h 1316297"/>
                <a:gd name="connsiteX3" fmla="*/ 1532940 w 1532940"/>
                <a:gd name="connsiteY3" fmla="*/ 658149 h 1316297"/>
                <a:gd name="connsiteX4" fmla="*/ 1203866 w 1532940"/>
                <a:gd name="connsiteY4" fmla="*/ 1316297 h 1316297"/>
                <a:gd name="connsiteX5" fmla="*/ 329074 w 1532940"/>
                <a:gd name="connsiteY5" fmla="*/ 1316297 h 1316297"/>
                <a:gd name="connsiteX6" fmla="*/ 0 w 1532940"/>
                <a:gd name="connsiteY6" fmla="*/ 658149 h 13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940" h="1316297">
                  <a:moveTo>
                    <a:pt x="0" y="658149"/>
                  </a:moveTo>
                  <a:lnTo>
                    <a:pt x="329074" y="0"/>
                  </a:lnTo>
                  <a:lnTo>
                    <a:pt x="1203866" y="0"/>
                  </a:lnTo>
                  <a:lnTo>
                    <a:pt x="1532940" y="658149"/>
                  </a:lnTo>
                  <a:lnTo>
                    <a:pt x="1203866" y="1316297"/>
                  </a:lnTo>
                  <a:lnTo>
                    <a:pt x="329074" y="1316297"/>
                  </a:lnTo>
                  <a:lnTo>
                    <a:pt x="0" y="658149"/>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36" tIns="216581" rIns="237436" bIns="216581" numCol="1" spcCol="1270" anchor="ctr" anchorCtr="0">
              <a:noAutofit/>
            </a:bodyPr>
            <a:lstStyle/>
            <a:p>
              <a:pPr algn="ctr" defTabSz="444500">
                <a:lnSpc>
                  <a:spcPct val="90000"/>
                </a:lnSpc>
                <a:spcBef>
                  <a:spcPct val="0"/>
                </a:spcBef>
                <a:spcAft>
                  <a:spcPct val="35000"/>
                </a:spcAft>
              </a:pPr>
              <a:r>
                <a:rPr lang="cs-CZ" sz="1600" b="1" dirty="0">
                  <a:solidFill>
                    <a:schemeClr val="tx1"/>
                  </a:solidFill>
                </a:rPr>
                <a:t>Učit děti základním poznatkům o technice</a:t>
              </a:r>
            </a:p>
          </p:txBody>
        </p:sp>
        <p:sp>
          <p:nvSpPr>
            <p:cNvPr id="22" name="Volný tvar 21"/>
            <p:cNvSpPr/>
            <p:nvPr/>
          </p:nvSpPr>
          <p:spPr>
            <a:xfrm>
              <a:off x="5695633" y="2135474"/>
              <a:ext cx="1604527" cy="1441328"/>
            </a:xfrm>
            <a:custGeom>
              <a:avLst/>
              <a:gdLst>
                <a:gd name="connsiteX0" fmla="*/ 0 w 1532940"/>
                <a:gd name="connsiteY0" fmla="*/ 658149 h 1316297"/>
                <a:gd name="connsiteX1" fmla="*/ 329074 w 1532940"/>
                <a:gd name="connsiteY1" fmla="*/ 0 h 1316297"/>
                <a:gd name="connsiteX2" fmla="*/ 1203866 w 1532940"/>
                <a:gd name="connsiteY2" fmla="*/ 0 h 1316297"/>
                <a:gd name="connsiteX3" fmla="*/ 1532940 w 1532940"/>
                <a:gd name="connsiteY3" fmla="*/ 658149 h 1316297"/>
                <a:gd name="connsiteX4" fmla="*/ 1203866 w 1532940"/>
                <a:gd name="connsiteY4" fmla="*/ 1316297 h 1316297"/>
                <a:gd name="connsiteX5" fmla="*/ 329074 w 1532940"/>
                <a:gd name="connsiteY5" fmla="*/ 1316297 h 1316297"/>
                <a:gd name="connsiteX6" fmla="*/ 0 w 1532940"/>
                <a:gd name="connsiteY6" fmla="*/ 658149 h 13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940" h="1316297">
                  <a:moveTo>
                    <a:pt x="0" y="658149"/>
                  </a:moveTo>
                  <a:lnTo>
                    <a:pt x="329074" y="0"/>
                  </a:lnTo>
                  <a:lnTo>
                    <a:pt x="1203866" y="0"/>
                  </a:lnTo>
                  <a:lnTo>
                    <a:pt x="1532940" y="658149"/>
                  </a:lnTo>
                  <a:lnTo>
                    <a:pt x="1203866" y="1316297"/>
                  </a:lnTo>
                  <a:lnTo>
                    <a:pt x="329074" y="1316297"/>
                  </a:lnTo>
                  <a:lnTo>
                    <a:pt x="0" y="658149"/>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36" tIns="216581" rIns="237436" bIns="216581" numCol="1" spcCol="1270" anchor="ctr" anchorCtr="0">
              <a:noAutofit/>
            </a:bodyPr>
            <a:lstStyle/>
            <a:p>
              <a:pPr algn="ctr" defTabSz="444500">
                <a:lnSpc>
                  <a:spcPct val="90000"/>
                </a:lnSpc>
                <a:spcBef>
                  <a:spcPct val="0"/>
                </a:spcBef>
                <a:spcAft>
                  <a:spcPct val="35000"/>
                </a:spcAft>
              </a:pPr>
              <a:r>
                <a:rPr lang="cs-CZ" sz="1600" b="1" dirty="0">
                  <a:solidFill>
                    <a:schemeClr val="tx1"/>
                  </a:solidFill>
                </a:rPr>
                <a:t>Vést děti ke kooperativnímu hodnocení a sebehodnocení</a:t>
              </a:r>
            </a:p>
          </p:txBody>
        </p:sp>
        <p:sp>
          <p:nvSpPr>
            <p:cNvPr id="30" name="Volný tvar 29"/>
            <p:cNvSpPr/>
            <p:nvPr/>
          </p:nvSpPr>
          <p:spPr>
            <a:xfrm>
              <a:off x="4375646" y="2935523"/>
              <a:ext cx="1532940" cy="1316297"/>
            </a:xfrm>
            <a:custGeom>
              <a:avLst/>
              <a:gdLst>
                <a:gd name="connsiteX0" fmla="*/ 0 w 1532940"/>
                <a:gd name="connsiteY0" fmla="*/ 658149 h 1316297"/>
                <a:gd name="connsiteX1" fmla="*/ 329074 w 1532940"/>
                <a:gd name="connsiteY1" fmla="*/ 0 h 1316297"/>
                <a:gd name="connsiteX2" fmla="*/ 1203866 w 1532940"/>
                <a:gd name="connsiteY2" fmla="*/ 0 h 1316297"/>
                <a:gd name="connsiteX3" fmla="*/ 1532940 w 1532940"/>
                <a:gd name="connsiteY3" fmla="*/ 658149 h 1316297"/>
                <a:gd name="connsiteX4" fmla="*/ 1203866 w 1532940"/>
                <a:gd name="connsiteY4" fmla="*/ 1316297 h 1316297"/>
                <a:gd name="connsiteX5" fmla="*/ 329074 w 1532940"/>
                <a:gd name="connsiteY5" fmla="*/ 1316297 h 1316297"/>
                <a:gd name="connsiteX6" fmla="*/ 0 w 1532940"/>
                <a:gd name="connsiteY6" fmla="*/ 658149 h 13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940" h="1316297">
                  <a:moveTo>
                    <a:pt x="0" y="658149"/>
                  </a:moveTo>
                  <a:lnTo>
                    <a:pt x="329074" y="0"/>
                  </a:lnTo>
                  <a:lnTo>
                    <a:pt x="1203866" y="0"/>
                  </a:lnTo>
                  <a:lnTo>
                    <a:pt x="1532940" y="658149"/>
                  </a:lnTo>
                  <a:lnTo>
                    <a:pt x="1203866" y="1316297"/>
                  </a:lnTo>
                  <a:lnTo>
                    <a:pt x="329074" y="1316297"/>
                  </a:lnTo>
                  <a:lnTo>
                    <a:pt x="0" y="658149"/>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36" tIns="216581" rIns="237436" bIns="216581" numCol="1" spcCol="1270" anchor="ctr" anchorCtr="0">
              <a:noAutofit/>
            </a:bodyPr>
            <a:lstStyle/>
            <a:p>
              <a:pPr algn="ctr" defTabSz="444500">
                <a:lnSpc>
                  <a:spcPct val="90000"/>
                </a:lnSpc>
                <a:spcBef>
                  <a:spcPct val="0"/>
                </a:spcBef>
                <a:spcAft>
                  <a:spcPct val="35000"/>
                </a:spcAft>
              </a:pPr>
              <a:r>
                <a:rPr lang="cs-CZ" sz="1600" b="1" dirty="0">
                  <a:solidFill>
                    <a:schemeClr val="tx1"/>
                  </a:solidFill>
                </a:rPr>
                <a:t>Podpořit rozvoj myšlenkového potenciálu</a:t>
              </a:r>
            </a:p>
            <a:p>
              <a:pPr algn="ctr" defTabSz="444500">
                <a:lnSpc>
                  <a:spcPct val="90000"/>
                </a:lnSpc>
                <a:spcBef>
                  <a:spcPct val="0"/>
                </a:spcBef>
                <a:spcAft>
                  <a:spcPct val="35000"/>
                </a:spcAft>
              </a:pPr>
              <a:r>
                <a:rPr lang="cs-CZ" sz="1600" b="1" dirty="0">
                  <a:solidFill>
                    <a:schemeClr val="tx1"/>
                  </a:solidFill>
                </a:rPr>
                <a:t>dětí</a:t>
              </a:r>
            </a:p>
          </p:txBody>
        </p:sp>
      </p:grpSp>
      <p:sp>
        <p:nvSpPr>
          <p:cNvPr id="34" name="TextovéPole 33"/>
          <p:cNvSpPr txBox="1"/>
          <p:nvPr/>
        </p:nvSpPr>
        <p:spPr>
          <a:xfrm>
            <a:off x="2925798" y="160791"/>
            <a:ext cx="4563708" cy="954107"/>
          </a:xfrm>
          <a:prstGeom prst="rect">
            <a:avLst/>
          </a:prstGeom>
          <a:noFill/>
        </p:spPr>
        <p:txBody>
          <a:bodyPr wrap="square" rtlCol="0">
            <a:spAutoFit/>
          </a:bodyPr>
          <a:lstStyle/>
          <a:p>
            <a:r>
              <a:rPr lang="cs-CZ" sz="2800" b="1" dirty="0">
                <a:solidFill>
                  <a:srgbClr val="0070C0"/>
                </a:solidFill>
              </a:rPr>
              <a:t>          Cíle polytechnické                                                                       </a:t>
            </a:r>
          </a:p>
          <a:p>
            <a:r>
              <a:rPr lang="cs-CZ" sz="2800" b="1" dirty="0">
                <a:solidFill>
                  <a:srgbClr val="0070C0"/>
                </a:solidFill>
              </a:rPr>
              <a:t>                  výchovy</a:t>
            </a:r>
          </a:p>
        </p:txBody>
      </p:sp>
    </p:spTree>
    <p:extLst>
      <p:ext uri="{BB962C8B-B14F-4D97-AF65-F5344CB8AC3E}">
        <p14:creationId xmlns:p14="http://schemas.microsoft.com/office/powerpoint/2010/main" val="191560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3054" y="5190186"/>
            <a:ext cx="5847008" cy="121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9478851" y="0"/>
            <a:ext cx="2713149" cy="130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4519961" y="834416"/>
            <a:ext cx="2761785" cy="1323439"/>
          </a:xfrm>
          <a:prstGeom prst="rect">
            <a:avLst/>
          </a:prstGeom>
        </p:spPr>
        <p:txBody>
          <a:bodyPr wrap="square">
            <a:spAutoFit/>
          </a:bodyPr>
          <a:lstStyle/>
          <a:p>
            <a:pPr algn="ctr"/>
            <a:r>
              <a:rPr lang="cs-CZ" sz="2000" dirty="0">
                <a:latin typeface="Calibri" panose="020F0502020204030204" pitchFamily="34" charset="0"/>
                <a:ea typeface="Calibri" panose="020F0502020204030204" pitchFamily="34" charset="0"/>
                <a:cs typeface="Times New Roman" panose="02020603050405020304" pitchFamily="18" charset="0"/>
              </a:rPr>
              <a:t>Ihned jak se narodilo, </a:t>
            </a:r>
          </a:p>
          <a:p>
            <a:pPr algn="ctr"/>
            <a:r>
              <a:rPr lang="cs-CZ" sz="2000" dirty="0">
                <a:latin typeface="Calibri" panose="020F0502020204030204" pitchFamily="34" charset="0"/>
                <a:ea typeface="Calibri" panose="020F0502020204030204" pitchFamily="34" charset="0"/>
                <a:cs typeface="Times New Roman" panose="02020603050405020304" pitchFamily="18" charset="0"/>
              </a:rPr>
              <a:t>na nožky se postavilo, </a:t>
            </a:r>
          </a:p>
          <a:p>
            <a:pPr algn="ctr"/>
            <a:r>
              <a:rPr lang="cs-CZ" sz="2000" dirty="0">
                <a:latin typeface="Calibri" panose="020F0502020204030204" pitchFamily="34" charset="0"/>
                <a:ea typeface="Calibri" panose="020F0502020204030204" pitchFamily="34" charset="0"/>
                <a:cs typeface="Times New Roman" panose="02020603050405020304" pitchFamily="18" charset="0"/>
              </a:rPr>
              <a:t>potom na svět zařehtalo, </a:t>
            </a:r>
          </a:p>
          <a:p>
            <a:pPr algn="ctr"/>
            <a:r>
              <a:rPr lang="cs-CZ" sz="2000" dirty="0">
                <a:latin typeface="Calibri" panose="020F0502020204030204" pitchFamily="34" charset="0"/>
                <a:ea typeface="Calibri" panose="020F0502020204030204" pitchFamily="34" charset="0"/>
                <a:cs typeface="Times New Roman" panose="02020603050405020304" pitchFamily="18" charset="0"/>
              </a:rPr>
              <a:t>kopýtkem si vyhodilo.</a:t>
            </a:r>
            <a:endParaRPr lang="cs-CZ" sz="2000" dirty="0"/>
          </a:p>
        </p:txBody>
      </p:sp>
      <p:pic>
        <p:nvPicPr>
          <p:cNvPr id="6" name="Obrázek 5"/>
          <p:cNvPicPr>
            <a:picLocks noChangeAspect="1"/>
          </p:cNvPicPr>
          <p:nvPr/>
        </p:nvPicPr>
        <p:blipFill rotWithShape="1">
          <a:blip r:embed="rId3" cstate="print">
            <a:extLst>
              <a:ext uri="{28A0092B-C50C-407E-A947-70E740481C1C}">
                <a14:useLocalDpi xmlns:a14="http://schemas.microsoft.com/office/drawing/2010/main" val="0"/>
              </a:ext>
            </a:extLst>
          </a:blip>
          <a:srcRect l="13975" t="456" r="5035" b="2527"/>
          <a:stretch/>
        </p:blipFill>
        <p:spPr>
          <a:xfrm>
            <a:off x="8935787" y="2394854"/>
            <a:ext cx="2571656" cy="2558331"/>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77" y="2394854"/>
            <a:ext cx="3155093" cy="2366320"/>
          </a:xfrm>
          <a:prstGeom prst="rect">
            <a:avLst/>
          </a:prstGeom>
        </p:spPr>
      </p:pic>
      <p:pic>
        <p:nvPicPr>
          <p:cNvPr id="8" name="Obrázek 7"/>
          <p:cNvPicPr>
            <a:picLocks noChangeAspect="1"/>
          </p:cNvPicPr>
          <p:nvPr/>
        </p:nvPicPr>
        <p:blipFill rotWithShape="1">
          <a:blip r:embed="rId5" cstate="print">
            <a:extLst>
              <a:ext uri="{28A0092B-C50C-407E-A947-70E740481C1C}">
                <a14:useLocalDpi xmlns:a14="http://schemas.microsoft.com/office/drawing/2010/main" val="0"/>
              </a:ext>
            </a:extLst>
          </a:blip>
          <a:srcRect l="7363" t="17656" r="24786" b="1585"/>
          <a:stretch/>
        </p:blipFill>
        <p:spPr>
          <a:xfrm>
            <a:off x="4748092" y="2586865"/>
            <a:ext cx="2983230" cy="2366320"/>
          </a:xfrm>
          <a:prstGeom prst="rect">
            <a:avLst/>
          </a:prstGeom>
        </p:spPr>
      </p:pic>
    </p:spTree>
    <p:extLst>
      <p:ext uri="{BB962C8B-B14F-4D97-AF65-F5344CB8AC3E}">
        <p14:creationId xmlns:p14="http://schemas.microsoft.com/office/powerpoint/2010/main" val="308757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6"/>
                                        </p:tgtEl>
                                      </p:cBhvr>
                                      <p:by x="150000" y="150000"/>
                                    </p:animScale>
                                  </p:childTnLst>
                                </p:cTn>
                              </p:par>
                              <p:par>
                                <p:cTn id="23" presetID="42" presetClass="exit" presetSubtype="0" fill="hold" nodeType="withEffect">
                                  <p:stCondLst>
                                    <p:cond delay="0"/>
                                  </p:stCondLst>
                                  <p:childTnLst>
                                    <p:animEffect transition="out" filter="fade">
                                      <p:cBhvr>
                                        <p:cTn id="24" dur="1000"/>
                                        <p:tgtEl>
                                          <p:spTgt spid="8"/>
                                        </p:tgtEl>
                                      </p:cBhvr>
                                    </p:animEffect>
                                    <p:anim calcmode="lin" valueType="num">
                                      <p:cBhvr>
                                        <p:cTn id="25" dur="1000"/>
                                        <p:tgtEl>
                                          <p:spTgt spid="8"/>
                                        </p:tgtEl>
                                        <p:attrNameLst>
                                          <p:attrName>ppt_x</p:attrName>
                                        </p:attrNameLst>
                                      </p:cBhvr>
                                      <p:tavLst>
                                        <p:tav tm="0">
                                          <p:val>
                                            <p:strVal val="ppt_x"/>
                                          </p:val>
                                        </p:tav>
                                        <p:tav tm="100000">
                                          <p:val>
                                            <p:strVal val="ppt_x"/>
                                          </p:val>
                                        </p:tav>
                                      </p:tavLst>
                                    </p:anim>
                                    <p:anim calcmode="lin" valueType="num">
                                      <p:cBhvr>
                                        <p:cTn id="26" dur="1000"/>
                                        <p:tgtEl>
                                          <p:spTgt spid="8"/>
                                        </p:tgtEl>
                                        <p:attrNameLst>
                                          <p:attrName>ppt_y</p:attrName>
                                        </p:attrNameLst>
                                      </p:cBhvr>
                                      <p:tavLst>
                                        <p:tav tm="0">
                                          <p:val>
                                            <p:strVal val="ppt_y"/>
                                          </p:val>
                                        </p:tav>
                                        <p:tav tm="100000">
                                          <p:val>
                                            <p:strVal val="ppt_y+.1"/>
                                          </p:val>
                                        </p:tav>
                                      </p:tavLst>
                                    </p:anim>
                                    <p:set>
                                      <p:cBhvr>
                                        <p:cTn id="27" dur="1" fill="hold">
                                          <p:stCondLst>
                                            <p:cond delay="999"/>
                                          </p:stCondLst>
                                        </p:cTn>
                                        <p:tgtEl>
                                          <p:spTgt spid="8"/>
                                        </p:tgtEl>
                                        <p:attrNameLst>
                                          <p:attrName>style.visibility</p:attrName>
                                        </p:attrNameLst>
                                      </p:cBhvr>
                                      <p:to>
                                        <p:strVal val="hidden"/>
                                      </p:to>
                                    </p:set>
                                  </p:childTnLst>
                                </p:cTn>
                              </p:par>
                              <p:par>
                                <p:cTn id="28" presetID="42" presetClass="exit" presetSubtype="0" fill="hold" nodeType="withEffect">
                                  <p:stCondLst>
                                    <p:cond delay="0"/>
                                  </p:stCondLst>
                                  <p:childTnLst>
                                    <p:animEffect transition="out" filter="fade">
                                      <p:cBhvr>
                                        <p:cTn id="29" dur="1000"/>
                                        <p:tgtEl>
                                          <p:spTgt spid="7"/>
                                        </p:tgtEl>
                                      </p:cBhvr>
                                    </p:animEffect>
                                    <p:anim calcmode="lin" valueType="num">
                                      <p:cBhvr>
                                        <p:cTn id="30" dur="1000"/>
                                        <p:tgtEl>
                                          <p:spTgt spid="7"/>
                                        </p:tgtEl>
                                        <p:attrNameLst>
                                          <p:attrName>ppt_x</p:attrName>
                                        </p:attrNameLst>
                                      </p:cBhvr>
                                      <p:tavLst>
                                        <p:tav tm="0">
                                          <p:val>
                                            <p:strVal val="ppt_x"/>
                                          </p:val>
                                        </p:tav>
                                        <p:tav tm="100000">
                                          <p:val>
                                            <p:strVal val="ppt_x"/>
                                          </p:val>
                                        </p:tav>
                                      </p:tavLst>
                                    </p:anim>
                                    <p:anim calcmode="lin" valueType="num">
                                      <p:cBhvr>
                                        <p:cTn id="31" dur="1000"/>
                                        <p:tgtEl>
                                          <p:spTgt spid="7"/>
                                        </p:tgtEl>
                                        <p:attrNameLst>
                                          <p:attrName>ppt_y</p:attrName>
                                        </p:attrNameLst>
                                      </p:cBhvr>
                                      <p:tavLst>
                                        <p:tav tm="0">
                                          <p:val>
                                            <p:strVal val="ppt_y"/>
                                          </p:val>
                                        </p:tav>
                                        <p:tav tm="100000">
                                          <p:val>
                                            <p:strVal val="ppt_y+.1"/>
                                          </p:val>
                                        </p:tav>
                                      </p:tavLst>
                                    </p:anim>
                                    <p:set>
                                      <p:cBhvr>
                                        <p:cTn id="32"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3054" y="5190186"/>
            <a:ext cx="5847008" cy="121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9478851" y="0"/>
            <a:ext cx="2713149" cy="130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3828586" y="1038174"/>
            <a:ext cx="4088780" cy="1323439"/>
          </a:xfrm>
          <a:prstGeom prst="rect">
            <a:avLst/>
          </a:prstGeom>
        </p:spPr>
        <p:txBody>
          <a:bodyPr wrap="square">
            <a:spAutoFit/>
          </a:bodyPr>
          <a:lstStyle/>
          <a:p>
            <a:pPr algn="ctr"/>
            <a:r>
              <a:rPr lang="cs-CZ" sz="2000" dirty="0">
                <a:latin typeface="Calibri" panose="020F0502020204030204" pitchFamily="34" charset="0"/>
                <a:ea typeface="Calibri" panose="020F0502020204030204" pitchFamily="34" charset="0"/>
                <a:cs typeface="Times New Roman" panose="02020603050405020304" pitchFamily="18" charset="0"/>
              </a:rPr>
              <a:t>Maličká mláďátka od matky pijí, </a:t>
            </a:r>
          </a:p>
          <a:p>
            <a:pPr algn="ctr"/>
            <a:r>
              <a:rPr lang="cs-CZ" sz="2000" dirty="0">
                <a:latin typeface="Calibri" panose="020F0502020204030204" pitchFamily="34" charset="0"/>
                <a:ea typeface="Calibri" panose="020F0502020204030204" pitchFamily="34" charset="0"/>
                <a:cs typeface="Times New Roman" panose="02020603050405020304" pitchFamily="18" charset="0"/>
              </a:rPr>
              <a:t>jsou celá růžová, v chlívku si žijí. </a:t>
            </a:r>
          </a:p>
          <a:p>
            <a:pPr algn="ctr"/>
            <a:r>
              <a:rPr lang="cs-CZ" sz="2000" dirty="0">
                <a:latin typeface="Calibri" panose="020F0502020204030204" pitchFamily="34" charset="0"/>
                <a:ea typeface="Calibri" panose="020F0502020204030204" pitchFamily="34" charset="0"/>
                <a:cs typeface="Times New Roman" panose="02020603050405020304" pitchFamily="18" charset="0"/>
              </a:rPr>
              <a:t>Zdobí je maličký kulatý </a:t>
            </a:r>
            <a:r>
              <a:rPr lang="cs-CZ" sz="2000" dirty="0" err="1">
                <a:latin typeface="Calibri" panose="020F0502020204030204" pitchFamily="34" charset="0"/>
                <a:ea typeface="Calibri" panose="020F0502020204030204" pitchFamily="34" charset="0"/>
                <a:cs typeface="Times New Roman" panose="02020603050405020304" pitchFamily="18" charset="0"/>
              </a:rPr>
              <a:t>rypáček</a:t>
            </a:r>
            <a:r>
              <a:rPr lang="cs-CZ" sz="2000" dirty="0">
                <a:latin typeface="Calibri" panose="020F0502020204030204" pitchFamily="34" charset="0"/>
                <a:ea typeface="Calibri" panose="020F0502020204030204" pitchFamily="34" charset="0"/>
                <a:cs typeface="Times New Roman" panose="02020603050405020304" pitchFamily="18" charset="0"/>
              </a:rPr>
              <a:t> </a:t>
            </a:r>
          </a:p>
          <a:p>
            <a:pPr algn="ctr"/>
            <a:r>
              <a:rPr lang="cs-CZ" sz="2000" dirty="0">
                <a:latin typeface="Calibri" panose="020F0502020204030204" pitchFamily="34" charset="0"/>
                <a:ea typeface="Calibri" panose="020F0502020204030204" pitchFamily="34" charset="0"/>
                <a:cs typeface="Times New Roman" panose="02020603050405020304" pitchFamily="18" charset="0"/>
              </a:rPr>
              <a:t>a vzadu zkroucený tenounký ocásek.</a:t>
            </a:r>
            <a:endParaRPr lang="cs-CZ" sz="2000" dirty="0"/>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4886" t="2276"/>
          <a:stretch/>
        </p:blipFill>
        <p:spPr>
          <a:xfrm>
            <a:off x="842539" y="1337892"/>
            <a:ext cx="2849123" cy="2925013"/>
          </a:xfrm>
          <a:prstGeom prst="rect">
            <a:avLst/>
          </a:prstGeom>
        </p:spPr>
      </p:pic>
      <p:pic>
        <p:nvPicPr>
          <p:cNvPr id="6" name="Obrázek 5"/>
          <p:cNvPicPr>
            <a:picLocks noChangeAspect="1"/>
          </p:cNvPicPr>
          <p:nvPr/>
        </p:nvPicPr>
        <p:blipFill rotWithShape="1">
          <a:blip r:embed="rId3" cstate="print">
            <a:extLst>
              <a:ext uri="{28A0092B-C50C-407E-A947-70E740481C1C}">
                <a14:useLocalDpi xmlns:a14="http://schemas.microsoft.com/office/drawing/2010/main" val="0"/>
              </a:ext>
            </a:extLst>
          </a:blip>
          <a:srcRect l="14309" t="9582" r="5559" b="5833"/>
          <a:stretch/>
        </p:blipFill>
        <p:spPr>
          <a:xfrm>
            <a:off x="4552499" y="2639140"/>
            <a:ext cx="2821258" cy="2087406"/>
          </a:xfrm>
          <a:prstGeom prst="rect">
            <a:avLst/>
          </a:prstGeom>
        </p:spPr>
      </p:pic>
      <p:pic>
        <p:nvPicPr>
          <p:cNvPr id="8" name="Obrázek 7"/>
          <p:cNvPicPr>
            <a:picLocks noChangeAspect="1"/>
          </p:cNvPicPr>
          <p:nvPr/>
        </p:nvPicPr>
        <p:blipFill rotWithShape="1">
          <a:blip r:embed="rId4" cstate="print">
            <a:extLst>
              <a:ext uri="{28A0092B-C50C-407E-A947-70E740481C1C}">
                <a14:useLocalDpi xmlns:a14="http://schemas.microsoft.com/office/drawing/2010/main" val="0"/>
              </a:ext>
            </a:extLst>
          </a:blip>
          <a:srcRect l="7363" t="17656" r="24786" b="1585"/>
          <a:stretch/>
        </p:blipFill>
        <p:spPr>
          <a:xfrm>
            <a:off x="8423910" y="1896585"/>
            <a:ext cx="2983230" cy="2366320"/>
          </a:xfrm>
          <a:prstGeom prst="rect">
            <a:avLst/>
          </a:prstGeom>
        </p:spPr>
      </p:pic>
    </p:spTree>
    <p:extLst>
      <p:ext uri="{BB962C8B-B14F-4D97-AF65-F5344CB8AC3E}">
        <p14:creationId xmlns:p14="http://schemas.microsoft.com/office/powerpoint/2010/main" val="102827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with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0"/>
                                        <p:tgtEl>
                                          <p:spTgt spid="6"/>
                                        </p:tgtEl>
                                        <p:attrNameLst>
                                          <p:attrName>ppt_y</p:attrName>
                                        </p:attrNameLst>
                                      </p:cBhvr>
                                      <p:tavLst>
                                        <p:tav tm="0">
                                          <p:val>
                                            <p:strVal val="ppt_y"/>
                                          </p:val>
                                        </p:tav>
                                        <p:tav tm="100000">
                                          <p:val>
                                            <p:strVal val="ppt_y+.1"/>
                                          </p:val>
                                        </p:tav>
                                      </p:tavLst>
                                    </p:anim>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5"/>
                                        </p:tgtEl>
                                      </p:cBhvr>
                                      <p:by x="150000" y="150000"/>
                                    </p:animScale>
                                  </p:childTnLst>
                                </p:cTn>
                              </p:par>
                              <p:par>
                                <p:cTn id="23" presetID="42" presetClass="exit" presetSubtype="0" fill="hold" nodeType="with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par>
                                <p:cTn id="28" presetID="42" presetClass="exit" presetSubtype="0" fill="hold" nodeType="with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3054" y="5190186"/>
            <a:ext cx="5847008" cy="121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9478851" y="0"/>
            <a:ext cx="2713149" cy="130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3503054" y="650383"/>
            <a:ext cx="5014332" cy="1323439"/>
          </a:xfrm>
          <a:prstGeom prst="rect">
            <a:avLst/>
          </a:prstGeom>
        </p:spPr>
        <p:txBody>
          <a:bodyPr wrap="square">
            <a:spAutoFit/>
          </a:bodyPr>
          <a:lstStyle/>
          <a:p>
            <a:pPr algn="ctr"/>
            <a:r>
              <a:rPr lang="cs-CZ" sz="2000" dirty="0">
                <a:latin typeface="Calibri" panose="020F0502020204030204" pitchFamily="34" charset="0"/>
                <a:ea typeface="Calibri" panose="020F0502020204030204" pitchFamily="34" charset="0"/>
                <a:cs typeface="Times New Roman" panose="02020603050405020304" pitchFamily="18" charset="0"/>
              </a:rPr>
              <a:t>Fousky plotem prostrčilo, </a:t>
            </a:r>
          </a:p>
          <a:p>
            <a:pPr algn="ctr"/>
            <a:r>
              <a:rPr lang="cs-CZ" sz="2000" dirty="0">
                <a:latin typeface="Calibri" panose="020F0502020204030204" pitchFamily="34" charset="0"/>
                <a:ea typeface="Calibri" panose="020F0502020204030204" pitchFamily="34" charset="0"/>
                <a:cs typeface="Times New Roman" panose="02020603050405020304" pitchFamily="18" charset="0"/>
              </a:rPr>
              <a:t>na myšku se zaculilo. </a:t>
            </a:r>
          </a:p>
          <a:p>
            <a:pPr algn="ctr"/>
            <a:r>
              <a:rPr lang="cs-CZ" sz="2000" dirty="0">
                <a:latin typeface="Calibri" panose="020F0502020204030204" pitchFamily="34" charset="0"/>
                <a:ea typeface="Calibri" panose="020F0502020204030204" pitchFamily="34" charset="0"/>
                <a:cs typeface="Times New Roman" panose="02020603050405020304" pitchFamily="18" charset="0"/>
              </a:rPr>
              <a:t>Zatím je maličké, nemusíš se myško bát, </a:t>
            </a:r>
          </a:p>
          <a:p>
            <a:pPr algn="ctr"/>
            <a:r>
              <a:rPr lang="cs-CZ" sz="2000" dirty="0">
                <a:latin typeface="Calibri" panose="020F0502020204030204" pitchFamily="34" charset="0"/>
                <a:ea typeface="Calibri" panose="020F0502020204030204" pitchFamily="34" charset="0"/>
                <a:cs typeface="Times New Roman" panose="02020603050405020304" pitchFamily="18" charset="0"/>
              </a:rPr>
              <a:t>až však trochu vyroste, na útěk se musíš dát.</a:t>
            </a:r>
            <a:endParaRPr lang="cs-CZ" sz="2000" dirty="0"/>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22826" t="3667" r="29332" b="3833"/>
          <a:stretch/>
        </p:blipFill>
        <p:spPr>
          <a:xfrm>
            <a:off x="914400" y="1779512"/>
            <a:ext cx="2185663" cy="3017520"/>
          </a:xfrm>
          <a:prstGeom prst="rect">
            <a:avLst/>
          </a:prstGeom>
        </p:spPr>
      </p:pic>
      <p:pic>
        <p:nvPicPr>
          <p:cNvPr id="6" name="Obrázek 5"/>
          <p:cNvPicPr>
            <a:picLocks noChangeAspect="1"/>
          </p:cNvPicPr>
          <p:nvPr/>
        </p:nvPicPr>
        <p:blipFill rotWithShape="1">
          <a:blip r:embed="rId3" cstate="print">
            <a:extLst>
              <a:ext uri="{28A0092B-C50C-407E-A947-70E740481C1C}">
                <a14:useLocalDpi xmlns:a14="http://schemas.microsoft.com/office/drawing/2010/main" val="0"/>
              </a:ext>
            </a:extLst>
          </a:blip>
          <a:srcRect l="6292" t="7667" r="12927" b="5000"/>
          <a:stretch/>
        </p:blipFill>
        <p:spPr>
          <a:xfrm>
            <a:off x="9158591" y="1779512"/>
            <a:ext cx="1860036" cy="3017520"/>
          </a:xfrm>
          <a:prstGeom prst="rect">
            <a:avLst/>
          </a:prstGeom>
        </p:spPr>
      </p:pic>
      <p:pic>
        <p:nvPicPr>
          <p:cNvPr id="8" name="Obrázek 7"/>
          <p:cNvPicPr>
            <a:picLocks noChangeAspect="1"/>
          </p:cNvPicPr>
          <p:nvPr/>
        </p:nvPicPr>
        <p:blipFill rotWithShape="1">
          <a:blip r:embed="rId4" cstate="print">
            <a:extLst>
              <a:ext uri="{28A0092B-C50C-407E-A947-70E740481C1C}">
                <a14:useLocalDpi xmlns:a14="http://schemas.microsoft.com/office/drawing/2010/main" val="0"/>
              </a:ext>
            </a:extLst>
          </a:blip>
          <a:srcRect l="13975" t="456" r="5035" b="2527"/>
          <a:stretch/>
        </p:blipFill>
        <p:spPr>
          <a:xfrm>
            <a:off x="4906210" y="2238701"/>
            <a:ext cx="2571656" cy="2558331"/>
          </a:xfrm>
          <a:prstGeom prst="rect">
            <a:avLst/>
          </a:prstGeom>
        </p:spPr>
      </p:pic>
    </p:spTree>
    <p:extLst>
      <p:ext uri="{BB962C8B-B14F-4D97-AF65-F5344CB8AC3E}">
        <p14:creationId xmlns:p14="http://schemas.microsoft.com/office/powerpoint/2010/main" val="216073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8"/>
                                        </p:tgtEl>
                                      </p:cBhvr>
                                    </p:animEffect>
                                    <p:anim calcmode="lin" valueType="num">
                                      <p:cBhvr>
                                        <p:cTn id="15" dur="1000"/>
                                        <p:tgtEl>
                                          <p:spTgt spid="8"/>
                                        </p:tgtEl>
                                        <p:attrNameLst>
                                          <p:attrName>ppt_x</p:attrName>
                                        </p:attrNameLst>
                                      </p:cBhvr>
                                      <p:tavLst>
                                        <p:tav tm="0">
                                          <p:val>
                                            <p:strVal val="ppt_x"/>
                                          </p:val>
                                        </p:tav>
                                        <p:tav tm="100000">
                                          <p:val>
                                            <p:strVal val="ppt_x"/>
                                          </p:val>
                                        </p:tav>
                                      </p:tavLst>
                                    </p:anim>
                                    <p:anim calcmode="lin" valueType="num">
                                      <p:cBhvr>
                                        <p:cTn id="16" dur="1000"/>
                                        <p:tgtEl>
                                          <p:spTgt spid="8"/>
                                        </p:tgtEl>
                                        <p:attrNameLst>
                                          <p:attrName>ppt_y</p:attrName>
                                        </p:attrNameLst>
                                      </p:cBhvr>
                                      <p:tavLst>
                                        <p:tav tm="0">
                                          <p:val>
                                            <p:strVal val="ppt_y"/>
                                          </p:val>
                                        </p:tav>
                                        <p:tav tm="100000">
                                          <p:val>
                                            <p:strVal val="ppt_y+.1"/>
                                          </p:val>
                                        </p:tav>
                                      </p:tavLst>
                                    </p:anim>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6"/>
                                        </p:tgtEl>
                                      </p:cBhvr>
                                      <p:by x="150000" y="150000"/>
                                    </p:animScale>
                                  </p:childTnLst>
                                </p:cTn>
                              </p:par>
                              <p:par>
                                <p:cTn id="23" presetID="42" presetClass="exit" presetSubtype="0" fill="hold" nodeType="withEffect">
                                  <p:stCondLst>
                                    <p:cond delay="0"/>
                                  </p:stCondLst>
                                  <p:childTnLst>
                                    <p:animEffect transition="out" filter="fade">
                                      <p:cBhvr>
                                        <p:cTn id="24" dur="1000"/>
                                        <p:tgtEl>
                                          <p:spTgt spid="5"/>
                                        </p:tgtEl>
                                      </p:cBhvr>
                                    </p:animEffect>
                                    <p:anim calcmode="lin" valueType="num">
                                      <p:cBhvr>
                                        <p:cTn id="25" dur="1000"/>
                                        <p:tgtEl>
                                          <p:spTgt spid="5"/>
                                        </p:tgtEl>
                                        <p:attrNameLst>
                                          <p:attrName>ppt_x</p:attrName>
                                        </p:attrNameLst>
                                      </p:cBhvr>
                                      <p:tavLst>
                                        <p:tav tm="0">
                                          <p:val>
                                            <p:strVal val="ppt_x"/>
                                          </p:val>
                                        </p:tav>
                                        <p:tav tm="100000">
                                          <p:val>
                                            <p:strVal val="ppt_x"/>
                                          </p:val>
                                        </p:tav>
                                      </p:tavLst>
                                    </p:anim>
                                    <p:anim calcmode="lin" valueType="num">
                                      <p:cBhvr>
                                        <p:cTn id="26" dur="1000"/>
                                        <p:tgtEl>
                                          <p:spTgt spid="5"/>
                                        </p:tgtEl>
                                        <p:attrNameLst>
                                          <p:attrName>ppt_y</p:attrName>
                                        </p:attrNameLst>
                                      </p:cBhvr>
                                      <p:tavLst>
                                        <p:tav tm="0">
                                          <p:val>
                                            <p:strVal val="ppt_y"/>
                                          </p:val>
                                        </p:tav>
                                        <p:tav tm="100000">
                                          <p:val>
                                            <p:strVal val="ppt_y+.1"/>
                                          </p:val>
                                        </p:tav>
                                      </p:tavLst>
                                    </p:anim>
                                    <p:set>
                                      <p:cBhvr>
                                        <p:cTn id="27" dur="1" fill="hold">
                                          <p:stCondLst>
                                            <p:cond delay="999"/>
                                          </p:stCondLst>
                                        </p:cTn>
                                        <p:tgtEl>
                                          <p:spTgt spid="5"/>
                                        </p:tgtEl>
                                        <p:attrNameLst>
                                          <p:attrName>style.visibility</p:attrName>
                                        </p:attrNameLst>
                                      </p:cBhvr>
                                      <p:to>
                                        <p:strVal val="hidden"/>
                                      </p:to>
                                    </p:set>
                                  </p:childTnLst>
                                </p:cTn>
                              </p:par>
                              <p:par>
                                <p:cTn id="28" presetID="42" presetClass="exit" presetSubtype="0" fill="hold" nodeType="with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3054" y="5190186"/>
            <a:ext cx="5847008" cy="121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9478851" y="0"/>
            <a:ext cx="2713149" cy="130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4164237" y="331270"/>
            <a:ext cx="3505293" cy="1938992"/>
          </a:xfrm>
          <a:prstGeom prst="rect">
            <a:avLst/>
          </a:prstGeom>
        </p:spPr>
        <p:txBody>
          <a:bodyPr wrap="square">
            <a:spAutoFit/>
          </a:bodyPr>
          <a:lstStyle/>
          <a:p>
            <a:pPr algn="ctr"/>
            <a:r>
              <a:rPr lang="cs-CZ" sz="2000" i="1" dirty="0">
                <a:latin typeface="Calibri" panose="020F0502020204030204" pitchFamily="34" charset="0"/>
                <a:ea typeface="Calibri" panose="020F0502020204030204" pitchFamily="34" charset="0"/>
                <a:cs typeface="Times New Roman" panose="02020603050405020304" pitchFamily="18" charset="0"/>
              </a:rPr>
              <a:t>Kouše boty, hračky trhá,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pak se někde v koutě schová.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Stáhne ocas, svěsí uši,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tohle mládě totiž tuší,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že až domů přijde pán,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bude lumpík potrestán.</a:t>
            </a:r>
            <a:endParaRPr lang="cs-CZ" sz="2000" i="1" dirty="0"/>
          </a:p>
        </p:txBody>
      </p:sp>
      <p:pic>
        <p:nvPicPr>
          <p:cNvPr id="6" name="Obrázek 5"/>
          <p:cNvPicPr>
            <a:picLocks noChangeAspect="1"/>
          </p:cNvPicPr>
          <p:nvPr/>
        </p:nvPicPr>
        <p:blipFill rotWithShape="1">
          <a:blip r:embed="rId2" cstate="print">
            <a:extLst>
              <a:ext uri="{28A0092B-C50C-407E-A947-70E740481C1C}">
                <a14:useLocalDpi xmlns:a14="http://schemas.microsoft.com/office/drawing/2010/main" val="0"/>
              </a:ext>
            </a:extLst>
          </a:blip>
          <a:srcRect l="22826" t="3667" r="29332" b="3833"/>
          <a:stretch/>
        </p:blipFill>
        <p:spPr>
          <a:xfrm>
            <a:off x="8702463" y="1550938"/>
            <a:ext cx="2185663" cy="3017520"/>
          </a:xfrm>
          <a:prstGeom prst="rect">
            <a:avLst/>
          </a:prstGeom>
        </p:spPr>
      </p:pic>
      <p:pic>
        <p:nvPicPr>
          <p:cNvPr id="7" name="Obrázek 6"/>
          <p:cNvPicPr>
            <a:picLocks noChangeAspect="1"/>
          </p:cNvPicPr>
          <p:nvPr/>
        </p:nvPicPr>
        <p:blipFill rotWithShape="1">
          <a:blip r:embed="rId3" cstate="print">
            <a:extLst>
              <a:ext uri="{28A0092B-C50C-407E-A947-70E740481C1C}">
                <a14:useLocalDpi xmlns:a14="http://schemas.microsoft.com/office/drawing/2010/main" val="0"/>
              </a:ext>
            </a:extLst>
          </a:blip>
          <a:srcRect l="6292" t="7667" r="12927" b="5000"/>
          <a:stretch/>
        </p:blipFill>
        <p:spPr>
          <a:xfrm>
            <a:off x="1483100" y="1463040"/>
            <a:ext cx="1860036" cy="3017520"/>
          </a:xfrm>
          <a:prstGeom prst="rect">
            <a:avLst/>
          </a:prstGeom>
        </p:spPr>
      </p:pic>
      <p:pic>
        <p:nvPicPr>
          <p:cNvPr id="8" name="Obrázek 7"/>
          <p:cNvPicPr>
            <a:picLocks noChangeAspect="1"/>
          </p:cNvPicPr>
          <p:nvPr/>
        </p:nvPicPr>
        <p:blipFill rotWithShape="1">
          <a:blip r:embed="rId4" cstate="print">
            <a:extLst>
              <a:ext uri="{28A0092B-C50C-407E-A947-70E740481C1C}">
                <a14:useLocalDpi xmlns:a14="http://schemas.microsoft.com/office/drawing/2010/main" val="0"/>
              </a:ext>
            </a:extLst>
          </a:blip>
          <a:srcRect l="4886" t="2276"/>
          <a:stretch/>
        </p:blipFill>
        <p:spPr>
          <a:xfrm>
            <a:off x="4689784" y="2470439"/>
            <a:ext cx="2454198" cy="2519569"/>
          </a:xfrm>
          <a:prstGeom prst="rect">
            <a:avLst/>
          </a:prstGeom>
        </p:spPr>
      </p:pic>
    </p:spTree>
    <p:extLst>
      <p:ext uri="{BB962C8B-B14F-4D97-AF65-F5344CB8AC3E}">
        <p14:creationId xmlns:p14="http://schemas.microsoft.com/office/powerpoint/2010/main" val="289294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gtEl>
                                      </p:cBhvr>
                                      <p:by x="150000" y="150000"/>
                                    </p:animScale>
                                  </p:childTnLst>
                                </p:cTn>
                              </p:par>
                              <p:par>
                                <p:cTn id="15" presetID="42" presetClass="exit" presetSubtype="0" fill="hold" nodeType="withEffect">
                                  <p:stCondLst>
                                    <p:cond delay="0"/>
                                  </p:stCondLst>
                                  <p:childTnLst>
                                    <p:animEffect transition="out" filter="fade">
                                      <p:cBhvr>
                                        <p:cTn id="16" dur="1000"/>
                                        <p:tgtEl>
                                          <p:spTgt spid="7"/>
                                        </p:tgtEl>
                                      </p:cBhvr>
                                    </p:animEffect>
                                    <p:anim calcmode="lin" valueType="num">
                                      <p:cBhvr>
                                        <p:cTn id="17" dur="1000"/>
                                        <p:tgtEl>
                                          <p:spTgt spid="7"/>
                                        </p:tgtEl>
                                        <p:attrNameLst>
                                          <p:attrName>ppt_x</p:attrName>
                                        </p:attrNameLst>
                                      </p:cBhvr>
                                      <p:tavLst>
                                        <p:tav tm="0">
                                          <p:val>
                                            <p:strVal val="ppt_x"/>
                                          </p:val>
                                        </p:tav>
                                        <p:tav tm="100000">
                                          <p:val>
                                            <p:strVal val="ppt_x"/>
                                          </p:val>
                                        </p:tav>
                                      </p:tavLst>
                                    </p:anim>
                                    <p:anim calcmode="lin" valueType="num">
                                      <p:cBhvr>
                                        <p:cTn id="18" dur="1000"/>
                                        <p:tgtEl>
                                          <p:spTgt spid="7"/>
                                        </p:tgtEl>
                                        <p:attrNameLst>
                                          <p:attrName>ppt_y</p:attrName>
                                        </p:attrNameLst>
                                      </p:cBhvr>
                                      <p:tavLst>
                                        <p:tav tm="0">
                                          <p:val>
                                            <p:strVal val="ppt_y"/>
                                          </p:val>
                                        </p:tav>
                                        <p:tav tm="100000">
                                          <p:val>
                                            <p:strVal val="ppt_y+.1"/>
                                          </p:val>
                                        </p:tav>
                                      </p:tavLst>
                                    </p:anim>
                                    <p:set>
                                      <p:cBhvr>
                                        <p:cTn id="19" dur="1" fill="hold">
                                          <p:stCondLst>
                                            <p:cond delay="999"/>
                                          </p:stCondLst>
                                        </p:cTn>
                                        <p:tgtEl>
                                          <p:spTgt spid="7"/>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8"/>
                                        </p:tgtEl>
                                      </p:cBhvr>
                                    </p:animEffect>
                                    <p:anim calcmode="lin" valueType="num">
                                      <p:cBhvr>
                                        <p:cTn id="22" dur="1000"/>
                                        <p:tgtEl>
                                          <p:spTgt spid="8"/>
                                        </p:tgtEl>
                                        <p:attrNameLst>
                                          <p:attrName>ppt_x</p:attrName>
                                        </p:attrNameLst>
                                      </p:cBhvr>
                                      <p:tavLst>
                                        <p:tav tm="0">
                                          <p:val>
                                            <p:strVal val="ppt_x"/>
                                          </p:val>
                                        </p:tav>
                                        <p:tav tm="100000">
                                          <p:val>
                                            <p:strVal val="ppt_x"/>
                                          </p:val>
                                        </p:tav>
                                      </p:tavLst>
                                    </p:anim>
                                    <p:anim calcmode="lin" valueType="num">
                                      <p:cBhvr>
                                        <p:cTn id="23" dur="1000"/>
                                        <p:tgtEl>
                                          <p:spTgt spid="8"/>
                                        </p:tgtEl>
                                        <p:attrNameLst>
                                          <p:attrName>ppt_y</p:attrName>
                                        </p:attrNameLst>
                                      </p:cBhvr>
                                      <p:tavLst>
                                        <p:tav tm="0">
                                          <p:val>
                                            <p:strVal val="ppt_y"/>
                                          </p:val>
                                        </p:tav>
                                        <p:tav tm="100000">
                                          <p:val>
                                            <p:strVal val="ppt_y+.1"/>
                                          </p:val>
                                        </p:tav>
                                      </p:tavLst>
                                    </p:anim>
                                    <p:set>
                                      <p:cBhvr>
                                        <p:cTn id="24"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nodeType="with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3054" y="5190186"/>
            <a:ext cx="5847008" cy="121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9478851" y="0"/>
            <a:ext cx="2713149" cy="130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3092605" y="650383"/>
            <a:ext cx="6096000" cy="1938992"/>
          </a:xfrm>
          <a:prstGeom prst="rect">
            <a:avLst/>
          </a:prstGeom>
        </p:spPr>
        <p:txBody>
          <a:bodyPr>
            <a:spAutoFit/>
          </a:bodyPr>
          <a:lstStyle/>
          <a:p>
            <a:pPr algn="ctr"/>
            <a:r>
              <a:rPr lang="cs-CZ" sz="2000" i="1" dirty="0">
                <a:latin typeface="Calibri" panose="020F0502020204030204" pitchFamily="34" charset="0"/>
                <a:ea typeface="Calibri" panose="020F0502020204030204" pitchFamily="34" charset="0"/>
                <a:cs typeface="Times New Roman" panose="02020603050405020304" pitchFamily="18" charset="0"/>
              </a:rPr>
              <a:t>Kulaté a křehké bylo,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potom celé popraskalo.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Nejprve vykoukla maličká jehlička,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po chvíli vylezla celičká hlavička.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A už je na světě nahaté mláďátko,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táta mu přinese žížalu zakrátko.</a:t>
            </a:r>
            <a:endParaRPr lang="cs-CZ" sz="2000" i="1" dirty="0"/>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6610" t="9900" r="13303" b="13168"/>
          <a:stretch/>
        </p:blipFill>
        <p:spPr>
          <a:xfrm>
            <a:off x="4791062" y="2776128"/>
            <a:ext cx="2705519" cy="2227304"/>
          </a:xfrm>
          <a:prstGeom prst="rect">
            <a:avLst/>
          </a:prstGeom>
        </p:spPr>
      </p:pic>
      <p:pic>
        <p:nvPicPr>
          <p:cNvPr id="6" name="Obrázek 5"/>
          <p:cNvPicPr>
            <a:picLocks noChangeAspect="1"/>
          </p:cNvPicPr>
          <p:nvPr/>
        </p:nvPicPr>
        <p:blipFill rotWithShape="1">
          <a:blip r:embed="rId3" cstate="print">
            <a:extLst>
              <a:ext uri="{28A0092B-C50C-407E-A947-70E740481C1C}">
                <a14:useLocalDpi xmlns:a14="http://schemas.microsoft.com/office/drawing/2010/main" val="0"/>
              </a:ext>
            </a:extLst>
          </a:blip>
          <a:srcRect l="2" t="12215" r="-1344" b="12062"/>
          <a:stretch/>
        </p:blipFill>
        <p:spPr>
          <a:xfrm>
            <a:off x="1055389" y="1726519"/>
            <a:ext cx="2339321" cy="2330605"/>
          </a:xfrm>
          <a:prstGeom prst="rect">
            <a:avLst/>
          </a:prstGeom>
        </p:spPr>
      </p:pic>
      <p:pic>
        <p:nvPicPr>
          <p:cNvPr id="7" name="Obrázek 6"/>
          <p:cNvPicPr>
            <a:picLocks noChangeAspect="1"/>
          </p:cNvPicPr>
          <p:nvPr/>
        </p:nvPicPr>
        <p:blipFill rotWithShape="1">
          <a:blip r:embed="rId4" cstate="print">
            <a:extLst>
              <a:ext uri="{28A0092B-C50C-407E-A947-70E740481C1C}">
                <a14:useLocalDpi xmlns:a14="http://schemas.microsoft.com/office/drawing/2010/main" val="0"/>
              </a:ext>
            </a:extLst>
          </a:blip>
          <a:srcRect l="14976" t="5168" r="29268" b="15833"/>
          <a:stretch/>
        </p:blipFill>
        <p:spPr>
          <a:xfrm>
            <a:off x="8892933" y="1619879"/>
            <a:ext cx="2694159" cy="2543887"/>
          </a:xfrm>
          <a:prstGeom prst="rect">
            <a:avLst/>
          </a:prstGeom>
        </p:spPr>
      </p:pic>
    </p:spTree>
    <p:extLst>
      <p:ext uri="{BB962C8B-B14F-4D97-AF65-F5344CB8AC3E}">
        <p14:creationId xmlns:p14="http://schemas.microsoft.com/office/powerpoint/2010/main" val="138308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6"/>
                                        </p:tgtEl>
                                      </p:cBhvr>
                                      <p:by x="150000" y="150000"/>
                                    </p:animScale>
                                  </p:childTnLst>
                                </p:cTn>
                              </p:par>
                              <p:par>
                                <p:cTn id="23" presetID="42" presetClass="exit" presetSubtype="0" fill="hold" nodeType="withEffect">
                                  <p:stCondLst>
                                    <p:cond delay="0"/>
                                  </p:stCondLst>
                                  <p:childTnLst>
                                    <p:animEffect transition="out" filter="fade">
                                      <p:cBhvr>
                                        <p:cTn id="24" dur="1000"/>
                                        <p:tgtEl>
                                          <p:spTgt spid="5"/>
                                        </p:tgtEl>
                                      </p:cBhvr>
                                    </p:animEffect>
                                    <p:anim calcmode="lin" valueType="num">
                                      <p:cBhvr>
                                        <p:cTn id="25" dur="1000"/>
                                        <p:tgtEl>
                                          <p:spTgt spid="5"/>
                                        </p:tgtEl>
                                        <p:attrNameLst>
                                          <p:attrName>ppt_x</p:attrName>
                                        </p:attrNameLst>
                                      </p:cBhvr>
                                      <p:tavLst>
                                        <p:tav tm="0">
                                          <p:val>
                                            <p:strVal val="ppt_x"/>
                                          </p:val>
                                        </p:tav>
                                        <p:tav tm="100000">
                                          <p:val>
                                            <p:strVal val="ppt_x"/>
                                          </p:val>
                                        </p:tav>
                                      </p:tavLst>
                                    </p:anim>
                                    <p:anim calcmode="lin" valueType="num">
                                      <p:cBhvr>
                                        <p:cTn id="26" dur="1000"/>
                                        <p:tgtEl>
                                          <p:spTgt spid="5"/>
                                        </p:tgtEl>
                                        <p:attrNameLst>
                                          <p:attrName>ppt_y</p:attrName>
                                        </p:attrNameLst>
                                      </p:cBhvr>
                                      <p:tavLst>
                                        <p:tav tm="0">
                                          <p:val>
                                            <p:strVal val="ppt_y"/>
                                          </p:val>
                                        </p:tav>
                                        <p:tav tm="100000">
                                          <p:val>
                                            <p:strVal val="ppt_y+.1"/>
                                          </p:val>
                                        </p:tav>
                                      </p:tavLst>
                                    </p:anim>
                                    <p:set>
                                      <p:cBhvr>
                                        <p:cTn id="27" dur="1" fill="hold">
                                          <p:stCondLst>
                                            <p:cond delay="999"/>
                                          </p:stCondLst>
                                        </p:cTn>
                                        <p:tgtEl>
                                          <p:spTgt spid="5"/>
                                        </p:tgtEl>
                                        <p:attrNameLst>
                                          <p:attrName>style.visibility</p:attrName>
                                        </p:attrNameLst>
                                      </p:cBhvr>
                                      <p:to>
                                        <p:strVal val="hidden"/>
                                      </p:to>
                                    </p:set>
                                  </p:childTnLst>
                                </p:cTn>
                              </p:par>
                              <p:par>
                                <p:cTn id="28" presetID="42" presetClass="exit" presetSubtype="0" fill="hold" nodeType="withEffect">
                                  <p:stCondLst>
                                    <p:cond delay="0"/>
                                  </p:stCondLst>
                                  <p:childTnLst>
                                    <p:animEffect transition="out" filter="fade">
                                      <p:cBhvr>
                                        <p:cTn id="29" dur="1000"/>
                                        <p:tgtEl>
                                          <p:spTgt spid="7"/>
                                        </p:tgtEl>
                                      </p:cBhvr>
                                    </p:animEffect>
                                    <p:anim calcmode="lin" valueType="num">
                                      <p:cBhvr>
                                        <p:cTn id="30" dur="1000"/>
                                        <p:tgtEl>
                                          <p:spTgt spid="7"/>
                                        </p:tgtEl>
                                        <p:attrNameLst>
                                          <p:attrName>ppt_x</p:attrName>
                                        </p:attrNameLst>
                                      </p:cBhvr>
                                      <p:tavLst>
                                        <p:tav tm="0">
                                          <p:val>
                                            <p:strVal val="ppt_x"/>
                                          </p:val>
                                        </p:tav>
                                        <p:tav tm="100000">
                                          <p:val>
                                            <p:strVal val="ppt_x"/>
                                          </p:val>
                                        </p:tav>
                                      </p:tavLst>
                                    </p:anim>
                                    <p:anim calcmode="lin" valueType="num">
                                      <p:cBhvr>
                                        <p:cTn id="31" dur="1000"/>
                                        <p:tgtEl>
                                          <p:spTgt spid="7"/>
                                        </p:tgtEl>
                                        <p:attrNameLst>
                                          <p:attrName>ppt_y</p:attrName>
                                        </p:attrNameLst>
                                      </p:cBhvr>
                                      <p:tavLst>
                                        <p:tav tm="0">
                                          <p:val>
                                            <p:strVal val="ppt_y"/>
                                          </p:val>
                                        </p:tav>
                                        <p:tav tm="100000">
                                          <p:val>
                                            <p:strVal val="ppt_y+.1"/>
                                          </p:val>
                                        </p:tav>
                                      </p:tavLst>
                                    </p:anim>
                                    <p:set>
                                      <p:cBhvr>
                                        <p:cTn id="32"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3054" y="5190186"/>
            <a:ext cx="5847008" cy="121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9478851" y="0"/>
            <a:ext cx="2713149" cy="130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3126059" y="565138"/>
            <a:ext cx="6096000" cy="1938992"/>
          </a:xfrm>
          <a:prstGeom prst="rect">
            <a:avLst/>
          </a:prstGeom>
        </p:spPr>
        <p:txBody>
          <a:bodyPr>
            <a:spAutoFit/>
          </a:bodyPr>
          <a:lstStyle/>
          <a:p>
            <a:pPr algn="ctr"/>
            <a:r>
              <a:rPr lang="cs-CZ" sz="2000" i="1" dirty="0">
                <a:latin typeface="Calibri" panose="020F0502020204030204" pitchFamily="34" charset="0"/>
                <a:ea typeface="Calibri" panose="020F0502020204030204" pitchFamily="34" charset="0"/>
                <a:cs typeface="Times New Roman" panose="02020603050405020304" pitchFamily="18" charset="0"/>
              </a:rPr>
              <a:t>Na louce za lesem pase se stádo,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s ním malé mláďátko, trávu má rádo.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Když žízeň dostane, upije z </a:t>
            </a:r>
            <a:r>
              <a:rPr lang="cs-CZ" sz="2000" i="1" dirty="0" err="1">
                <a:latin typeface="Calibri" panose="020F0502020204030204" pitchFamily="34" charset="0"/>
                <a:ea typeface="Calibri" panose="020F0502020204030204" pitchFamily="34" charset="0"/>
                <a:cs typeface="Times New Roman" panose="02020603050405020304" pitchFamily="18" charset="0"/>
              </a:rPr>
              <a:t>vemínka</a:t>
            </a:r>
            <a:r>
              <a:rPr lang="cs-CZ" sz="2000" i="1" dirty="0">
                <a:latin typeface="Calibri" panose="020F0502020204030204" pitchFamily="34" charset="0"/>
                <a:ea typeface="Calibri" panose="020F0502020204030204" pitchFamily="34" charset="0"/>
                <a:cs typeface="Times New Roman" panose="02020603050405020304" pitchFamily="18" charset="0"/>
              </a:rPr>
              <a:t>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mlíčko, co pro něj nosí si maminka.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Strakatá maminka na mládě zabučí,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že až bude velké, všechno se naučí.</a:t>
            </a:r>
            <a:endParaRPr lang="cs-CZ" sz="2000" i="1" dirty="0"/>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4309" t="9582" r="5559" b="5833"/>
          <a:stretch/>
        </p:blipFill>
        <p:spPr>
          <a:xfrm>
            <a:off x="4852077" y="2757291"/>
            <a:ext cx="2821258" cy="2087406"/>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378" y="2080446"/>
            <a:ext cx="2983186" cy="2237390"/>
          </a:xfrm>
          <a:prstGeom prst="rect">
            <a:avLst/>
          </a:prstGeom>
        </p:spPr>
      </p:pic>
      <p:pic>
        <p:nvPicPr>
          <p:cNvPr id="7" name="Obrázek 6"/>
          <p:cNvPicPr>
            <a:picLocks noChangeAspect="1"/>
          </p:cNvPicPr>
          <p:nvPr/>
        </p:nvPicPr>
        <p:blipFill rotWithShape="1">
          <a:blip r:embed="rId4" cstate="print">
            <a:extLst>
              <a:ext uri="{28A0092B-C50C-407E-A947-70E740481C1C}">
                <a14:useLocalDpi xmlns:a14="http://schemas.microsoft.com/office/drawing/2010/main" val="0"/>
              </a:ext>
            </a:extLst>
          </a:blip>
          <a:srcRect l="1760" t="13840" r="21312" b="1585"/>
          <a:stretch/>
        </p:blipFill>
        <p:spPr>
          <a:xfrm>
            <a:off x="8506981" y="2025515"/>
            <a:ext cx="3128759" cy="2292321"/>
          </a:xfrm>
          <a:prstGeom prst="rect">
            <a:avLst/>
          </a:prstGeom>
        </p:spPr>
      </p:pic>
    </p:spTree>
    <p:extLst>
      <p:ext uri="{BB962C8B-B14F-4D97-AF65-F5344CB8AC3E}">
        <p14:creationId xmlns:p14="http://schemas.microsoft.com/office/powerpoint/2010/main" val="76335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par>
                                <p:cTn id="7" presetID="42" presetClass="exit" presetSubtype="0" fill="hold" nodeType="withEffect">
                                  <p:stCondLst>
                                    <p:cond delay="0"/>
                                  </p:stCondLst>
                                  <p:childTnLst>
                                    <p:animEffect transition="out" filter="fade">
                                      <p:cBhvr>
                                        <p:cTn id="8" dur="1000"/>
                                        <p:tgtEl>
                                          <p:spTgt spid="7"/>
                                        </p:tgtEl>
                                      </p:cBhvr>
                                    </p:animEffect>
                                    <p:anim calcmode="lin" valueType="num">
                                      <p:cBhvr>
                                        <p:cTn id="9" dur="1000"/>
                                        <p:tgtEl>
                                          <p:spTgt spid="7"/>
                                        </p:tgtEl>
                                        <p:attrNameLst>
                                          <p:attrName>ppt_x</p:attrName>
                                        </p:attrNameLst>
                                      </p:cBhvr>
                                      <p:tavLst>
                                        <p:tav tm="0">
                                          <p:val>
                                            <p:strVal val="ppt_x"/>
                                          </p:val>
                                        </p:tav>
                                        <p:tav tm="100000">
                                          <p:val>
                                            <p:strVal val="ppt_x"/>
                                          </p:val>
                                        </p:tav>
                                      </p:tavLst>
                                    </p:anim>
                                    <p:anim calcmode="lin" valueType="num">
                                      <p:cBhvr>
                                        <p:cTn id="10" dur="1000"/>
                                        <p:tgtEl>
                                          <p:spTgt spid="7"/>
                                        </p:tgtEl>
                                        <p:attrNameLst>
                                          <p:attrName>ppt_y</p:attrName>
                                        </p:attrNameLst>
                                      </p:cBhvr>
                                      <p:tavLst>
                                        <p:tav tm="0">
                                          <p:val>
                                            <p:strVal val="ppt_y"/>
                                          </p:val>
                                        </p:tav>
                                        <p:tav tm="100000">
                                          <p:val>
                                            <p:strVal val="ppt_y+.1"/>
                                          </p:val>
                                        </p:tav>
                                      </p:tavLst>
                                    </p:anim>
                                    <p:set>
                                      <p:cBhvr>
                                        <p:cTn id="11" dur="1" fill="hold">
                                          <p:stCondLst>
                                            <p:cond delay="999"/>
                                          </p:stCondLst>
                                        </p:cTn>
                                        <p:tgtEl>
                                          <p:spTgt spid="7"/>
                                        </p:tgtEl>
                                        <p:attrNameLst>
                                          <p:attrName>style.visibility</p:attrName>
                                        </p:attrNameLst>
                                      </p:cBhvr>
                                      <p:to>
                                        <p:strVal val="hidden"/>
                                      </p:to>
                                    </p:set>
                                  </p:childTnLst>
                                </p:cTn>
                              </p:par>
                              <p:par>
                                <p:cTn id="12" presetID="42" presetClass="exit" presetSubtype="0" fill="hold" nodeType="with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5"/>
                                        </p:tgtEl>
                                      </p:cBhvr>
                                    </p:animEffect>
                                    <p:anim calcmode="lin" valueType="num">
                                      <p:cBhvr>
                                        <p:cTn id="22" dur="1000"/>
                                        <p:tgtEl>
                                          <p:spTgt spid="5"/>
                                        </p:tgtEl>
                                        <p:attrNameLst>
                                          <p:attrName>ppt_x</p:attrName>
                                        </p:attrNameLst>
                                      </p:cBhvr>
                                      <p:tavLst>
                                        <p:tav tm="0">
                                          <p:val>
                                            <p:strVal val="ppt_x"/>
                                          </p:val>
                                        </p:tav>
                                        <p:tav tm="100000">
                                          <p:val>
                                            <p:strVal val="ppt_x"/>
                                          </p:val>
                                        </p:tav>
                                      </p:tavLst>
                                    </p:anim>
                                    <p:anim calcmode="lin" valueType="num">
                                      <p:cBhvr>
                                        <p:cTn id="23" dur="1000"/>
                                        <p:tgtEl>
                                          <p:spTgt spid="5"/>
                                        </p:tgtEl>
                                        <p:attrNameLst>
                                          <p:attrName>ppt_y</p:attrName>
                                        </p:attrNameLst>
                                      </p:cBhvr>
                                      <p:tavLst>
                                        <p:tav tm="0">
                                          <p:val>
                                            <p:strVal val="ppt_y"/>
                                          </p:val>
                                        </p:tav>
                                        <p:tav tm="100000">
                                          <p:val>
                                            <p:strVal val="ppt_y+.1"/>
                                          </p:val>
                                        </p:tav>
                                      </p:tavLst>
                                    </p:anim>
                                    <p:set>
                                      <p:cBhvr>
                                        <p:cTn id="24"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7"/>
                                        </p:tgtEl>
                                      </p:cBhvr>
                                    </p:animEffect>
                                    <p:anim calcmode="lin" valueType="num">
                                      <p:cBhvr>
                                        <p:cTn id="30" dur="1000"/>
                                        <p:tgtEl>
                                          <p:spTgt spid="7"/>
                                        </p:tgtEl>
                                        <p:attrNameLst>
                                          <p:attrName>ppt_x</p:attrName>
                                        </p:attrNameLst>
                                      </p:cBhvr>
                                      <p:tavLst>
                                        <p:tav tm="0">
                                          <p:val>
                                            <p:strVal val="ppt_x"/>
                                          </p:val>
                                        </p:tav>
                                        <p:tav tm="100000">
                                          <p:val>
                                            <p:strVal val="ppt_x"/>
                                          </p:val>
                                        </p:tav>
                                      </p:tavLst>
                                    </p:anim>
                                    <p:anim calcmode="lin" valueType="num">
                                      <p:cBhvr>
                                        <p:cTn id="31" dur="1000"/>
                                        <p:tgtEl>
                                          <p:spTgt spid="7"/>
                                        </p:tgtEl>
                                        <p:attrNameLst>
                                          <p:attrName>ppt_y</p:attrName>
                                        </p:attrNameLst>
                                      </p:cBhvr>
                                      <p:tavLst>
                                        <p:tav tm="0">
                                          <p:val>
                                            <p:strVal val="ppt_y"/>
                                          </p:val>
                                        </p:tav>
                                        <p:tav tm="100000">
                                          <p:val>
                                            <p:strVal val="ppt_y+.1"/>
                                          </p:val>
                                        </p:tav>
                                      </p:tavLst>
                                    </p:anim>
                                    <p:set>
                                      <p:cBhvr>
                                        <p:cTn id="32"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3054" y="5190186"/>
            <a:ext cx="5847008" cy="1210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9478851" y="0"/>
            <a:ext cx="2713149" cy="130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4352692" y="639046"/>
            <a:ext cx="3174380" cy="1323439"/>
          </a:xfrm>
          <a:prstGeom prst="rect">
            <a:avLst/>
          </a:prstGeom>
        </p:spPr>
        <p:txBody>
          <a:bodyPr wrap="square">
            <a:spAutoFit/>
          </a:bodyPr>
          <a:lstStyle/>
          <a:p>
            <a:pPr algn="ctr"/>
            <a:r>
              <a:rPr lang="cs-CZ" sz="2000" i="1" dirty="0">
                <a:latin typeface="Calibri" panose="020F0502020204030204" pitchFamily="34" charset="0"/>
                <a:ea typeface="Calibri" panose="020F0502020204030204" pitchFamily="34" charset="0"/>
                <a:cs typeface="Times New Roman" panose="02020603050405020304" pitchFamily="18" charset="0"/>
              </a:rPr>
              <a:t>Po vodě si tiše plují,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na souši se kolébají.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Táta pestrou barvu má, </a:t>
            </a:r>
          </a:p>
          <a:p>
            <a:pPr algn="ctr"/>
            <a:r>
              <a:rPr lang="cs-CZ" sz="2000" i="1" dirty="0">
                <a:latin typeface="Calibri" panose="020F0502020204030204" pitchFamily="34" charset="0"/>
                <a:ea typeface="Calibri" panose="020F0502020204030204" pitchFamily="34" charset="0"/>
                <a:cs typeface="Times New Roman" panose="02020603050405020304" pitchFamily="18" charset="0"/>
              </a:rPr>
              <a:t>máma je hnědo-šedivá.</a:t>
            </a:r>
            <a:endParaRPr lang="cs-CZ" sz="2000" i="1" dirty="0"/>
          </a:p>
        </p:txBody>
      </p:sp>
      <p:pic>
        <p:nvPicPr>
          <p:cNvPr id="6" name="Obrázek 5"/>
          <p:cNvPicPr>
            <a:picLocks noChangeAspect="1"/>
          </p:cNvPicPr>
          <p:nvPr/>
        </p:nvPicPr>
        <p:blipFill rotWithShape="1">
          <a:blip r:embed="rId2" cstate="print">
            <a:extLst>
              <a:ext uri="{28A0092B-C50C-407E-A947-70E740481C1C}">
                <a14:useLocalDpi xmlns:a14="http://schemas.microsoft.com/office/drawing/2010/main" val="0"/>
              </a:ext>
            </a:extLst>
          </a:blip>
          <a:srcRect l="16610" t="9900" r="13303" b="13168"/>
          <a:stretch/>
        </p:blipFill>
        <p:spPr>
          <a:xfrm>
            <a:off x="797535" y="1655959"/>
            <a:ext cx="2705519" cy="2227304"/>
          </a:xfrm>
          <a:prstGeom prst="rect">
            <a:avLst/>
          </a:prstGeom>
        </p:spPr>
      </p:pic>
      <p:pic>
        <p:nvPicPr>
          <p:cNvPr id="7" name="Obrázek 6"/>
          <p:cNvPicPr>
            <a:picLocks noChangeAspect="1"/>
          </p:cNvPicPr>
          <p:nvPr/>
        </p:nvPicPr>
        <p:blipFill rotWithShape="1">
          <a:blip r:embed="rId3" cstate="print">
            <a:extLst>
              <a:ext uri="{28A0092B-C50C-407E-A947-70E740481C1C}">
                <a14:useLocalDpi xmlns:a14="http://schemas.microsoft.com/office/drawing/2010/main" val="0"/>
              </a:ext>
            </a:extLst>
          </a:blip>
          <a:srcRect l="14976" t="5168" r="29268" b="15833"/>
          <a:stretch/>
        </p:blipFill>
        <p:spPr>
          <a:xfrm>
            <a:off x="4592802" y="2304392"/>
            <a:ext cx="2694159" cy="2543887"/>
          </a:xfrm>
          <a:prstGeom prst="rect">
            <a:avLst/>
          </a:prstGeom>
        </p:spPr>
      </p:pic>
      <p:pic>
        <p:nvPicPr>
          <p:cNvPr id="8" name="Obrázek 7"/>
          <p:cNvPicPr>
            <a:picLocks noChangeAspect="1"/>
          </p:cNvPicPr>
          <p:nvPr/>
        </p:nvPicPr>
        <p:blipFill rotWithShape="1">
          <a:blip r:embed="rId4" cstate="print">
            <a:extLst>
              <a:ext uri="{28A0092B-C50C-407E-A947-70E740481C1C}">
                <a14:useLocalDpi xmlns:a14="http://schemas.microsoft.com/office/drawing/2010/main" val="0"/>
              </a:ext>
            </a:extLst>
          </a:blip>
          <a:srcRect l="22826" t="3667" r="29332" b="3833"/>
          <a:stretch/>
        </p:blipFill>
        <p:spPr>
          <a:xfrm>
            <a:off x="8869680" y="1642673"/>
            <a:ext cx="2185663" cy="3017520"/>
          </a:xfrm>
          <a:prstGeom prst="rect">
            <a:avLst/>
          </a:prstGeom>
        </p:spPr>
      </p:pic>
    </p:spTree>
    <p:extLst>
      <p:ext uri="{BB962C8B-B14F-4D97-AF65-F5344CB8AC3E}">
        <p14:creationId xmlns:p14="http://schemas.microsoft.com/office/powerpoint/2010/main" val="44960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gtEl>
                                      </p:cBhvr>
                                      <p:by x="150000" y="150000"/>
                                    </p:animScale>
                                  </p:childTnLst>
                                </p:cTn>
                              </p:par>
                              <p:par>
                                <p:cTn id="15" presetID="42" presetClass="exit" presetSubtype="0" fill="hold" nodeType="withEffect">
                                  <p:stCondLst>
                                    <p:cond delay="0"/>
                                  </p:stCondLst>
                                  <p:childTnLst>
                                    <p:animEffect transition="out" filter="fade">
                                      <p:cBhvr>
                                        <p:cTn id="16" dur="1000"/>
                                        <p:tgtEl>
                                          <p:spTgt spid="7"/>
                                        </p:tgtEl>
                                      </p:cBhvr>
                                    </p:animEffect>
                                    <p:anim calcmode="lin" valueType="num">
                                      <p:cBhvr>
                                        <p:cTn id="17" dur="1000"/>
                                        <p:tgtEl>
                                          <p:spTgt spid="7"/>
                                        </p:tgtEl>
                                        <p:attrNameLst>
                                          <p:attrName>ppt_x</p:attrName>
                                        </p:attrNameLst>
                                      </p:cBhvr>
                                      <p:tavLst>
                                        <p:tav tm="0">
                                          <p:val>
                                            <p:strVal val="ppt_x"/>
                                          </p:val>
                                        </p:tav>
                                        <p:tav tm="100000">
                                          <p:val>
                                            <p:strVal val="ppt_x"/>
                                          </p:val>
                                        </p:tav>
                                      </p:tavLst>
                                    </p:anim>
                                    <p:anim calcmode="lin" valueType="num">
                                      <p:cBhvr>
                                        <p:cTn id="18" dur="1000"/>
                                        <p:tgtEl>
                                          <p:spTgt spid="7"/>
                                        </p:tgtEl>
                                        <p:attrNameLst>
                                          <p:attrName>ppt_y</p:attrName>
                                        </p:attrNameLst>
                                      </p:cBhvr>
                                      <p:tavLst>
                                        <p:tav tm="0">
                                          <p:val>
                                            <p:strVal val="ppt_y"/>
                                          </p:val>
                                        </p:tav>
                                        <p:tav tm="100000">
                                          <p:val>
                                            <p:strVal val="ppt_y+.1"/>
                                          </p:val>
                                        </p:tav>
                                      </p:tavLst>
                                    </p:anim>
                                    <p:set>
                                      <p:cBhvr>
                                        <p:cTn id="19" dur="1" fill="hold">
                                          <p:stCondLst>
                                            <p:cond delay="999"/>
                                          </p:stCondLst>
                                        </p:cTn>
                                        <p:tgtEl>
                                          <p:spTgt spid="7"/>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8"/>
                                        </p:tgtEl>
                                      </p:cBhvr>
                                    </p:animEffect>
                                    <p:anim calcmode="lin" valueType="num">
                                      <p:cBhvr>
                                        <p:cTn id="22" dur="1000"/>
                                        <p:tgtEl>
                                          <p:spTgt spid="8"/>
                                        </p:tgtEl>
                                        <p:attrNameLst>
                                          <p:attrName>ppt_x</p:attrName>
                                        </p:attrNameLst>
                                      </p:cBhvr>
                                      <p:tavLst>
                                        <p:tav tm="0">
                                          <p:val>
                                            <p:strVal val="ppt_x"/>
                                          </p:val>
                                        </p:tav>
                                        <p:tav tm="100000">
                                          <p:val>
                                            <p:strVal val="ppt_x"/>
                                          </p:val>
                                        </p:tav>
                                      </p:tavLst>
                                    </p:anim>
                                    <p:anim calcmode="lin" valueType="num">
                                      <p:cBhvr>
                                        <p:cTn id="23" dur="1000"/>
                                        <p:tgtEl>
                                          <p:spTgt spid="8"/>
                                        </p:tgtEl>
                                        <p:attrNameLst>
                                          <p:attrName>ppt_y</p:attrName>
                                        </p:attrNameLst>
                                      </p:cBhvr>
                                      <p:tavLst>
                                        <p:tav tm="0">
                                          <p:val>
                                            <p:strVal val="ppt_y"/>
                                          </p:val>
                                        </p:tav>
                                        <p:tav tm="100000">
                                          <p:val>
                                            <p:strVal val="ppt_y+.1"/>
                                          </p:val>
                                        </p:tav>
                                      </p:tavLst>
                                    </p:anim>
                                    <p:set>
                                      <p:cBhvr>
                                        <p:cTn id="24"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7"/>
                                        </p:tgtEl>
                                      </p:cBhvr>
                                    </p:animEffect>
                                    <p:anim calcmode="lin" valueType="num">
                                      <p:cBhvr>
                                        <p:cTn id="30" dur="1000"/>
                                        <p:tgtEl>
                                          <p:spTgt spid="7"/>
                                        </p:tgtEl>
                                        <p:attrNameLst>
                                          <p:attrName>ppt_x</p:attrName>
                                        </p:attrNameLst>
                                      </p:cBhvr>
                                      <p:tavLst>
                                        <p:tav tm="0">
                                          <p:val>
                                            <p:strVal val="ppt_x"/>
                                          </p:val>
                                        </p:tav>
                                        <p:tav tm="100000">
                                          <p:val>
                                            <p:strVal val="ppt_x"/>
                                          </p:val>
                                        </p:tav>
                                      </p:tavLst>
                                    </p:anim>
                                    <p:anim calcmode="lin" valueType="num">
                                      <p:cBhvr>
                                        <p:cTn id="31" dur="1000"/>
                                        <p:tgtEl>
                                          <p:spTgt spid="7"/>
                                        </p:tgtEl>
                                        <p:attrNameLst>
                                          <p:attrName>ppt_y</p:attrName>
                                        </p:attrNameLst>
                                      </p:cBhvr>
                                      <p:tavLst>
                                        <p:tav tm="0">
                                          <p:val>
                                            <p:strVal val="ppt_y"/>
                                          </p:val>
                                        </p:tav>
                                        <p:tav tm="100000">
                                          <p:val>
                                            <p:strVal val="ppt_y+.1"/>
                                          </p:val>
                                        </p:tav>
                                      </p:tavLst>
                                    </p:anim>
                                    <p:set>
                                      <p:cBhvr>
                                        <p:cTn id="32"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Sheer Green 16x9">
  <a:themeElements>
    <a:clrScheme name="Žlutá">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8-PPTvzor.potx" id="{BEAA49EE-7AE4-44BA-8526-6F4ED2428C66}" vid="{21787010-6216-4E42-AF3D-8126B149DC11}"/>
    </a:ext>
  </a:ext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4C4809-32CE-4D76-8837-BF87A221E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48-PPTvzor</Template>
  <TotalTime>0</TotalTime>
  <Words>1047</Words>
  <Application>Microsoft Office PowerPoint</Application>
  <PresentationFormat>Širokoúhlá obrazovka</PresentationFormat>
  <Paragraphs>123</Paragraphs>
  <Slides>20</Slides>
  <Notes>8</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Calibri</vt:lpstr>
      <vt:lpstr>Century Gothic</vt:lpstr>
      <vt:lpstr>Sheer Green 16x9</vt:lpstr>
      <vt:lpstr>Hádanky - mláďata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Použité odkazy</vt:lpstr>
      <vt:lpstr>Použité odkazy</vt:lpstr>
      <vt:lpstr>Metodický pokyn Integrovaný blok: (Mláďata)</vt:lpstr>
      <vt:lpstr>Studijní materiály </vt:lpstr>
      <vt:lpstr>   Práce s interaktivním výukovým materiálem </vt:lpstr>
      <vt:lpstr>Práce s didaktickým kufříkem KUMUČ </vt:lpstr>
      <vt:lpstr>Prvky polytechnické výchovy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Hádanky - mláďata</dc:title>
  <dc:creator/>
  <cp:lastModifiedBy/>
  <cp:revision>4</cp:revision>
  <dcterms:created xsi:type="dcterms:W3CDTF">2014-08-05T12:38:58Z</dcterms:created>
  <dcterms:modified xsi:type="dcterms:W3CDTF">2020-04-01T09:53:15Z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