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7C96-14D5-44FF-9B97-3C3ED29A3171}" type="datetimeFigureOut">
              <a:rPr lang="cs-CZ" smtClean="0"/>
              <a:pPr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7E15-B43F-4583-A939-A037A64DEB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97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7C96-14D5-44FF-9B97-3C3ED29A3171}" type="datetimeFigureOut">
              <a:rPr lang="cs-CZ" smtClean="0"/>
              <a:pPr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7E15-B43F-4583-A939-A037A64DEB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98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7C96-14D5-44FF-9B97-3C3ED29A3171}" type="datetimeFigureOut">
              <a:rPr lang="cs-CZ" smtClean="0"/>
              <a:pPr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7E15-B43F-4583-A939-A037A64DEB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83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7C96-14D5-44FF-9B97-3C3ED29A3171}" type="datetimeFigureOut">
              <a:rPr lang="cs-CZ" smtClean="0"/>
              <a:pPr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7E15-B43F-4583-A939-A037A64DEB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29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7C96-14D5-44FF-9B97-3C3ED29A3171}" type="datetimeFigureOut">
              <a:rPr lang="cs-CZ" smtClean="0"/>
              <a:pPr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7E15-B43F-4583-A939-A037A64DEB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33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7C96-14D5-44FF-9B97-3C3ED29A3171}" type="datetimeFigureOut">
              <a:rPr lang="cs-CZ" smtClean="0"/>
              <a:pPr/>
              <a:t>17.03.2020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7E15-B43F-4583-A939-A037A64DEB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80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7C96-14D5-44FF-9B97-3C3ED29A3171}" type="datetimeFigureOut">
              <a:rPr lang="cs-CZ" smtClean="0"/>
              <a:pPr/>
              <a:t>17.03.2020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7E15-B43F-4583-A939-A037A64DEB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8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7C96-14D5-44FF-9B97-3C3ED29A3171}" type="datetimeFigureOut">
              <a:rPr lang="cs-CZ" smtClean="0"/>
              <a:pPr/>
              <a:t>17.03.2020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7E15-B43F-4583-A939-A037A64DEB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39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7C96-14D5-44FF-9B97-3C3ED29A3171}" type="datetimeFigureOut">
              <a:rPr lang="cs-CZ" smtClean="0"/>
              <a:pPr/>
              <a:t>17.03.2020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7E15-B43F-4583-A939-A037A64DEB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47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7C96-14D5-44FF-9B97-3C3ED29A3171}" type="datetimeFigureOut">
              <a:rPr lang="cs-CZ" smtClean="0"/>
              <a:pPr/>
              <a:t>17.03.2020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7E15-B43F-4583-A939-A037A64DEB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39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7C96-14D5-44FF-9B97-3C3ED29A3171}" type="datetimeFigureOut">
              <a:rPr lang="cs-CZ" smtClean="0"/>
              <a:pPr/>
              <a:t>17.03.2020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7E15-B43F-4583-A939-A037A64DEB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90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57C96-14D5-44FF-9B97-3C3ED29A3171}" type="datetimeFigureOut">
              <a:rPr lang="cs-CZ" smtClean="0"/>
              <a:pPr/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7E15-B43F-4583-A939-A037A64DEB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53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black-and-white-carousel-1.html" TargetMode="External"/><Relationship Id="rId7" Type="http://schemas.openxmlformats.org/officeDocument/2006/relationships/hyperlink" Target="http://www.clker.com/clipart-dandelion-weed.html" TargetMode="External"/><Relationship Id="rId2" Type="http://schemas.openxmlformats.org/officeDocument/2006/relationships/hyperlink" Target="http://www.clker.com/clipart-420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ker.com/clipart-choo-choo-train.html" TargetMode="External"/><Relationship Id="rId5" Type="http://schemas.openxmlformats.org/officeDocument/2006/relationships/hyperlink" Target="http://www.clker.com/clipart-caterpillar-7.html" TargetMode="External"/><Relationship Id="rId4" Type="http://schemas.openxmlformats.org/officeDocument/2006/relationships/hyperlink" Target="http://www.clker.com/clipart-2560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3297.html" TargetMode="External"/><Relationship Id="rId3" Type="http://schemas.openxmlformats.org/officeDocument/2006/relationships/hyperlink" Target="http://www.clker.com/clipart-4577.html" TargetMode="External"/><Relationship Id="rId7" Type="http://schemas.openxmlformats.org/officeDocument/2006/relationships/hyperlink" Target="http://www.clker.com/clipart-4343.html" TargetMode="External"/><Relationship Id="rId2" Type="http://schemas.openxmlformats.org/officeDocument/2006/relationships/hyperlink" Target="http://www.clker.com/clipart-desktop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ker.com/clipart-171484.html" TargetMode="External"/><Relationship Id="rId11" Type="http://schemas.openxmlformats.org/officeDocument/2006/relationships/hyperlink" Target="http://www.clker.com/clipart-2933.html" TargetMode="External"/><Relationship Id="rId5" Type="http://schemas.openxmlformats.org/officeDocument/2006/relationships/hyperlink" Target="http://www.clker.com/clipart-2912.html" TargetMode="External"/><Relationship Id="rId10" Type="http://schemas.openxmlformats.org/officeDocument/2006/relationships/hyperlink" Target="http://www.clker.com/clipart-2390.html" TargetMode="External"/><Relationship Id="rId4" Type="http://schemas.openxmlformats.org/officeDocument/2006/relationships/hyperlink" Target="http://www.clker.com/clipart-4218.html" TargetMode="External"/><Relationship Id="rId9" Type="http://schemas.openxmlformats.org/officeDocument/2006/relationships/hyperlink" Target="http://www.clker.com/clipart-11683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10929.html" TargetMode="External"/><Relationship Id="rId3" Type="http://schemas.openxmlformats.org/officeDocument/2006/relationships/hyperlink" Target="http://www.clker.com/clipart-alarm-clock-1.html" TargetMode="External"/><Relationship Id="rId7" Type="http://schemas.openxmlformats.org/officeDocument/2006/relationships/hyperlink" Target="http://www.clker.com/clipart-3998.html" TargetMode="External"/><Relationship Id="rId12" Type="http://schemas.openxmlformats.org/officeDocument/2006/relationships/hyperlink" Target="http://www.clker.com/clipart-4096.html" TargetMode="External"/><Relationship Id="rId2" Type="http://schemas.openxmlformats.org/officeDocument/2006/relationships/hyperlink" Target="http://www.clker.com/clipart-coat-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ker.com/clipart-pepper-2.html" TargetMode="External"/><Relationship Id="rId11" Type="http://schemas.openxmlformats.org/officeDocument/2006/relationships/hyperlink" Target="http://www.clker.com/clipart-23646.html" TargetMode="External"/><Relationship Id="rId5" Type="http://schemas.openxmlformats.org/officeDocument/2006/relationships/hyperlink" Target="http://www.clker.com/clipart-3986.html" TargetMode="External"/><Relationship Id="rId10" Type="http://schemas.openxmlformats.org/officeDocument/2006/relationships/hyperlink" Target="http://www.clker.com/clipart-tomato.html" TargetMode="External"/><Relationship Id="rId4" Type="http://schemas.openxmlformats.org/officeDocument/2006/relationships/hyperlink" Target="http://www.clker.com/clipart-3893.html" TargetMode="External"/><Relationship Id="rId9" Type="http://schemas.openxmlformats.org/officeDocument/2006/relationships/hyperlink" Target="http://www.clker.com/clipart-4045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hand-palm.html" TargetMode="External"/><Relationship Id="rId13" Type="http://schemas.openxmlformats.org/officeDocument/2006/relationships/hyperlink" Target="http://www.clker.com/clipart-3351.html" TargetMode="External"/><Relationship Id="rId3" Type="http://schemas.openxmlformats.org/officeDocument/2006/relationships/hyperlink" Target="http://www.clker.com/clipart-14638.html" TargetMode="External"/><Relationship Id="rId7" Type="http://schemas.openxmlformats.org/officeDocument/2006/relationships/hyperlink" Target="http://www.cl/" TargetMode="External"/><Relationship Id="rId12" Type="http://schemas.openxmlformats.org/officeDocument/2006/relationships/hyperlink" Target="http://www.clker.com/clipart-11791.html" TargetMode="External"/><Relationship Id="rId2" Type="http://schemas.openxmlformats.org/officeDocument/2006/relationships/hyperlink" Target="http://www.clker.com/clipart-433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ker.com/clipart-204087.html" TargetMode="External"/><Relationship Id="rId11" Type="http://schemas.openxmlformats.org/officeDocument/2006/relationships/hyperlink" Target="http://www.clker.com/clipart-cartoon-squirrel.html" TargetMode="External"/><Relationship Id="rId5" Type="http://schemas.openxmlformats.org/officeDocument/2006/relationships/hyperlink" Target="http://www.clker.com/clipart-23244.html" TargetMode="External"/><Relationship Id="rId10" Type="http://schemas.openxmlformats.org/officeDocument/2006/relationships/hyperlink" Target="http://www.clker.com/clipart-183898.html" TargetMode="External"/><Relationship Id="rId4" Type="http://schemas.openxmlformats.org/officeDocument/2006/relationships/hyperlink" Target="http://www.clker.com/clipart-4343.html" TargetMode="External"/><Relationship Id="rId9" Type="http://schemas.openxmlformats.org/officeDocument/2006/relationships/hyperlink" Target="http://www.clker.com/clipart-231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Najděte obrázky, jejichž názvy začínají stejnou </a:t>
            </a:r>
            <a:r>
              <a:rPr lang="cs-CZ" sz="4000" b="1" dirty="0"/>
              <a:t>HLÁSKOU - PÍSMENEM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chemeClr val="bg1"/>
                </a:solidFill>
              </a:rPr>
              <a:t>B</a:t>
            </a:r>
            <a:r>
              <a:rPr lang="cs-CZ" sz="4000" b="1" dirty="0"/>
              <a:t> </a:t>
            </a:r>
            <a:r>
              <a:rPr lang="cs-CZ" sz="4000" dirty="0"/>
              <a:t>                                                               </a:t>
            </a:r>
            <a:r>
              <a:rPr lang="cs-CZ" sz="4000" b="1" dirty="0">
                <a:solidFill>
                  <a:srgbClr val="0070C0"/>
                </a:solidFill>
              </a:rPr>
              <a:t>M</a:t>
            </a:r>
          </a:p>
          <a:p>
            <a:pPr marL="0" indent="0">
              <a:buNone/>
            </a:pPr>
            <a:endParaRPr lang="cs-CZ" sz="4000" b="1" dirty="0"/>
          </a:p>
          <a:p>
            <a:pPr marL="0" indent="0">
              <a:buNone/>
            </a:pPr>
            <a:endParaRPr lang="cs-CZ" sz="4000" b="1" dirty="0"/>
          </a:p>
          <a:p>
            <a:pPr marL="0" indent="0">
              <a:buNone/>
            </a:pPr>
            <a:endParaRPr lang="cs-CZ" sz="4000" b="1" dirty="0"/>
          </a:p>
          <a:p>
            <a:pPr marL="0" indent="0">
              <a:buNone/>
            </a:pPr>
            <a:endParaRPr lang="cs-CZ" sz="4000" b="1" dirty="0"/>
          </a:p>
          <a:p>
            <a:pPr marL="0" indent="0">
              <a:buNone/>
            </a:pPr>
            <a:r>
              <a:rPr lang="cs-CZ" sz="4000" b="1" dirty="0">
                <a:solidFill>
                  <a:srgbClr val="FF0000"/>
                </a:solidFill>
              </a:rPr>
              <a:t>P</a:t>
            </a:r>
            <a:r>
              <a:rPr lang="cs-CZ" sz="4000" b="1" dirty="0"/>
              <a:t>                                                                 </a:t>
            </a:r>
            <a:r>
              <a:rPr lang="cs-CZ" sz="4000" b="1" dirty="0">
                <a:solidFill>
                  <a:srgbClr val="92D050"/>
                </a:solidFill>
              </a:rPr>
              <a:t>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38" y="3163500"/>
            <a:ext cx="1103194" cy="9744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11612"/>
            <a:ext cx="998521" cy="9519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45" y="2692878"/>
            <a:ext cx="1614833" cy="11842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11506"/>
            <a:ext cx="1232595" cy="5546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23" y="2100732"/>
            <a:ext cx="965913" cy="96916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49" y="4944444"/>
            <a:ext cx="924858" cy="128959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35" y="2547472"/>
            <a:ext cx="1263932" cy="104485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62" y="5269486"/>
            <a:ext cx="730223" cy="718053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020923" y="306989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681079" y="145930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560144" y="1887562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898462" y="5428457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M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803673" y="5677899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92D050"/>
                </a:solidFill>
              </a:rPr>
              <a:t>K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063840" y="311383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92D050"/>
                </a:solidFill>
              </a:rPr>
              <a:t>K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124946" y="316350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063840" y="4674405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933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6" grpId="0"/>
      <p:bldP spid="17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hlinkClick r:id="rId2"/>
              </a:rPr>
              <a:t>http://www.clker.com/clipart-4201.html</a:t>
            </a:r>
            <a:endParaRPr lang="cs-CZ" sz="2400" dirty="0"/>
          </a:p>
          <a:p>
            <a:r>
              <a:rPr lang="cs-CZ" sz="2400" dirty="0">
                <a:hlinkClick r:id="rId3"/>
              </a:rPr>
              <a:t>http://www.clker.com/clipart-black-and-white-carousel-1.html</a:t>
            </a:r>
            <a:endParaRPr lang="cs-CZ" sz="2400" dirty="0"/>
          </a:p>
          <a:p>
            <a:r>
              <a:rPr lang="cs-CZ" sz="2400" dirty="0">
                <a:hlinkClick r:id="rId4"/>
              </a:rPr>
              <a:t>http://www.clker.com/clipart-2560.html</a:t>
            </a:r>
            <a:endParaRPr lang="cs-CZ" sz="2400" dirty="0"/>
          </a:p>
          <a:p>
            <a:r>
              <a:rPr lang="cs-CZ" sz="2400" dirty="0">
                <a:hlinkClick r:id="rId5"/>
              </a:rPr>
              <a:t>http://www.clker.com/clipart-caterpillar-7.html</a:t>
            </a:r>
            <a:endParaRPr lang="cs-CZ" sz="2400" dirty="0"/>
          </a:p>
          <a:p>
            <a:r>
              <a:rPr lang="cs-CZ" sz="2400" dirty="0">
                <a:hlinkClick r:id="rId6"/>
              </a:rPr>
              <a:t>http://www.clker.com/clipart-choo-choo-train.html</a:t>
            </a:r>
            <a:endParaRPr lang="cs-CZ" sz="2400" dirty="0"/>
          </a:p>
          <a:p>
            <a:r>
              <a:rPr lang="cs-CZ" sz="2400" dirty="0">
                <a:hlinkClick r:id="rId7"/>
              </a:rPr>
              <a:t>http://www.clker.com/clipart-dandelion-weed.html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61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Poskládejte </a:t>
            </a:r>
            <a:r>
              <a:rPr lang="cs-CZ" sz="4000" b="1" dirty="0"/>
              <a:t>PÍSMENA</a:t>
            </a:r>
            <a:r>
              <a:rPr lang="cs-CZ" sz="4000" dirty="0"/>
              <a:t> správně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152028"/>
              </p:ext>
            </p:extLst>
          </p:nvPr>
        </p:nvGraphicFramePr>
        <p:xfrm>
          <a:off x="323528" y="1772816"/>
          <a:ext cx="5400600" cy="47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0785">
                <a:tc>
                  <a:txBody>
                    <a:bodyPr/>
                    <a:lstStyle/>
                    <a:p>
                      <a:r>
                        <a:rPr lang="cs-CZ" dirty="0"/>
                        <a:t>   </a:t>
                      </a:r>
                      <a:r>
                        <a:rPr lang="cs-CZ" sz="2000" dirty="0"/>
                        <a:t>  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a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785">
                <a:tc>
                  <a:txBody>
                    <a:bodyPr/>
                    <a:lstStyle/>
                    <a:p>
                      <a:r>
                        <a:rPr lang="cs-CZ" dirty="0"/>
                        <a:t>  </a:t>
                      </a:r>
                      <a:r>
                        <a:rPr lang="cs-CZ" baseline="0" dirty="0"/>
                        <a:t>   n  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n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785">
                <a:tc>
                  <a:txBody>
                    <a:bodyPr/>
                    <a:lstStyle/>
                    <a:p>
                      <a:r>
                        <a:rPr lang="cs-CZ" dirty="0"/>
                        <a:t>    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785">
                <a:tc>
                  <a:txBody>
                    <a:bodyPr/>
                    <a:lstStyle/>
                    <a:p>
                      <a:r>
                        <a:rPr lang="cs-CZ" dirty="0"/>
                        <a:t>     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785">
                <a:tc>
                  <a:txBody>
                    <a:bodyPr/>
                    <a:lstStyle/>
                    <a:p>
                      <a:r>
                        <a:rPr lang="cs-CZ" dirty="0"/>
                        <a:t>    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785">
                <a:tc>
                  <a:txBody>
                    <a:bodyPr/>
                    <a:lstStyle/>
                    <a:p>
                      <a:r>
                        <a:rPr lang="cs-CZ" dirty="0"/>
                        <a:t>     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785">
                <a:tc>
                  <a:txBody>
                    <a:bodyPr/>
                    <a:lstStyle/>
                    <a:p>
                      <a:r>
                        <a:rPr lang="cs-CZ" dirty="0"/>
                        <a:t>    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u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785">
                <a:tc>
                  <a:txBody>
                    <a:bodyPr/>
                    <a:lstStyle/>
                    <a:p>
                      <a:r>
                        <a:rPr lang="cs-CZ" dirty="0"/>
                        <a:t>     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 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3" y="620688"/>
            <a:ext cx="1008112" cy="74936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3" y="5229200"/>
            <a:ext cx="1116124" cy="125986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69" y="2557745"/>
            <a:ext cx="1003231" cy="108319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59" y="1494581"/>
            <a:ext cx="1314545" cy="92894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10" y="5537865"/>
            <a:ext cx="751977" cy="93057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008" y="3640944"/>
            <a:ext cx="663522" cy="1165112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99" y="4077072"/>
            <a:ext cx="650232" cy="875763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60135">
            <a:off x="6057148" y="2585179"/>
            <a:ext cx="933133" cy="9966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291006" y="2218342"/>
            <a:ext cx="70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kabát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5868144" y="2093272"/>
            <a:ext cx="2272625" cy="83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8436592" y="1230893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banán</a:t>
            </a:r>
          </a:p>
        </p:txBody>
      </p:sp>
      <p:cxnSp>
        <p:nvCxnSpPr>
          <p:cNvPr id="21" name="Přímá spojnice 20"/>
          <p:cNvCxnSpPr/>
          <p:nvPr/>
        </p:nvCxnSpPr>
        <p:spPr>
          <a:xfrm flipV="1">
            <a:off x="5868144" y="1230893"/>
            <a:ext cx="1827002" cy="1456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7996648" y="6488668"/>
            <a:ext cx="71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kočka</a:t>
            </a:r>
          </a:p>
        </p:txBody>
      </p:sp>
      <p:cxnSp>
        <p:nvCxnSpPr>
          <p:cNvPr id="27" name="Přímá spojnice 26"/>
          <p:cNvCxnSpPr/>
          <p:nvPr/>
        </p:nvCxnSpPr>
        <p:spPr>
          <a:xfrm>
            <a:off x="5868144" y="3284984"/>
            <a:ext cx="2272625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8089381" y="4768169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šašek</a:t>
            </a:r>
          </a:p>
        </p:txBody>
      </p:sp>
      <p:cxnSp>
        <p:nvCxnSpPr>
          <p:cNvPr id="33" name="Přímá spojnice 32"/>
          <p:cNvCxnSpPr>
            <a:endCxn id="18" idx="1"/>
          </p:cNvCxnSpPr>
          <p:nvPr/>
        </p:nvCxnSpPr>
        <p:spPr>
          <a:xfrm>
            <a:off x="5868144" y="3933056"/>
            <a:ext cx="1940864" cy="290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7500351" y="219720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kniha</a:t>
            </a:r>
          </a:p>
        </p:txBody>
      </p:sp>
      <p:cxnSp>
        <p:nvCxnSpPr>
          <p:cNvPr id="39" name="Přímá spojnice 38"/>
          <p:cNvCxnSpPr/>
          <p:nvPr/>
        </p:nvCxnSpPr>
        <p:spPr>
          <a:xfrm flipH="1">
            <a:off x="5915698" y="2262132"/>
            <a:ext cx="1730914" cy="225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6048172" y="6429375"/>
            <a:ext cx="70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vrána</a:t>
            </a:r>
          </a:p>
        </p:txBody>
      </p:sp>
      <p:cxnSp>
        <p:nvCxnSpPr>
          <p:cNvPr id="46" name="Přímá spojnice 45"/>
          <p:cNvCxnSpPr/>
          <p:nvPr/>
        </p:nvCxnSpPr>
        <p:spPr>
          <a:xfrm flipH="1" flipV="1">
            <a:off x="5868144" y="5116871"/>
            <a:ext cx="533683" cy="420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6207206" y="4952835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budík</a:t>
            </a:r>
          </a:p>
        </p:txBody>
      </p:sp>
      <p:cxnSp>
        <p:nvCxnSpPr>
          <p:cNvPr id="56" name="Přímá spojnice 55"/>
          <p:cNvCxnSpPr>
            <a:stCxn id="53" idx="0"/>
          </p:cNvCxnSpPr>
          <p:nvPr/>
        </p:nvCxnSpPr>
        <p:spPr>
          <a:xfrm flipH="1">
            <a:off x="5916064" y="4952835"/>
            <a:ext cx="644765" cy="539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6959386" y="2936735"/>
            <a:ext cx="62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pilka</a:t>
            </a:r>
          </a:p>
        </p:txBody>
      </p:sp>
      <p:cxnSp>
        <p:nvCxnSpPr>
          <p:cNvPr id="62" name="Přímá spojnice 61"/>
          <p:cNvCxnSpPr/>
          <p:nvPr/>
        </p:nvCxnSpPr>
        <p:spPr>
          <a:xfrm flipV="1">
            <a:off x="5802798" y="3388542"/>
            <a:ext cx="599029" cy="2669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3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4" grpId="0"/>
      <p:bldP spid="30" grpId="0"/>
      <p:bldP spid="36" grpId="0"/>
      <p:bldP spid="43" grpId="0"/>
      <p:bldP spid="53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Doplňte správná PÍSMENA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84300">
            <a:off x="684117" y="3052759"/>
            <a:ext cx="1865781" cy="138689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68760"/>
            <a:ext cx="1517225" cy="18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88" y="5085184"/>
            <a:ext cx="1405566" cy="13680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01564"/>
            <a:ext cx="2160240" cy="13033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74875"/>
            <a:ext cx="936104" cy="12823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23" y="5238124"/>
            <a:ext cx="2288216" cy="99918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012">
            <a:off x="6862936" y="1104350"/>
            <a:ext cx="1077970" cy="16035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50" y="5048310"/>
            <a:ext cx="1419149" cy="1404957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851920" y="3122403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_ N _ N _ S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60426" y="2450246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 _ PR _ KA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83458" y="3911535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B _ N  _ 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584131" y="6071590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_ K _ RK _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789888" y="4590262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 _ M _ R _ NČ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415292" y="2028584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M R K _ V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129958" y="4142367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M _ L _  _ N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526387" y="6302422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 _ J Č _</a:t>
            </a:r>
          </a:p>
        </p:txBody>
      </p:sp>
    </p:spTree>
    <p:extLst>
      <p:ext uri="{BB962C8B-B14F-4D97-AF65-F5344CB8AC3E}">
        <p14:creationId xmlns:p14="http://schemas.microsoft.com/office/powerpoint/2010/main" val="7254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Doplňte SLABIKY, které chybí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59040"/>
            <a:ext cx="2114420" cy="367329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122" y="3491069"/>
            <a:ext cx="2236837" cy="23971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888253"/>
            <a:ext cx="1232595" cy="5546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56956"/>
            <a:ext cx="1293285" cy="14385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24" y="5416500"/>
            <a:ext cx="719920" cy="119986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01517"/>
            <a:ext cx="1440160" cy="14401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7" y="1268760"/>
            <a:ext cx="1115519" cy="121358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095871" y="2556015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hla</a:t>
            </a:r>
            <a:r>
              <a:rPr lang="cs-CZ" sz="2400" dirty="0"/>
              <a:t> ___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475656" y="4290168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no __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859266" y="1037927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ru</a:t>
            </a:r>
            <a:r>
              <a:rPr lang="cs-CZ" sz="2400" dirty="0"/>
              <a:t> __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873499" y="6368851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pu</a:t>
            </a:r>
            <a:r>
              <a:rPr lang="cs-CZ" sz="2400" dirty="0"/>
              <a:t> __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227944" y="6212088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u __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170802" y="541650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 __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233061" y="2482346"/>
            <a:ext cx="6383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cho</a:t>
            </a:r>
            <a:endParaRPr lang="cs-CZ" sz="2400" dirty="0"/>
          </a:p>
          <a:p>
            <a:r>
              <a:rPr lang="cs-CZ" sz="2400" dirty="0" err="1"/>
              <a:t>sa</a:t>
            </a:r>
            <a:endParaRPr lang="cs-CZ" sz="2400" dirty="0"/>
          </a:p>
          <a:p>
            <a:r>
              <a:rPr lang="cs-CZ" sz="2400" dirty="0"/>
              <a:t>ha</a:t>
            </a:r>
          </a:p>
          <a:p>
            <a:r>
              <a:rPr lang="cs-CZ" sz="2400" dirty="0" err="1"/>
              <a:t>ko</a:t>
            </a:r>
            <a:endParaRPr lang="cs-CZ" sz="2400" dirty="0"/>
          </a:p>
          <a:p>
            <a:r>
              <a:rPr lang="cs-CZ" sz="2400" dirty="0" err="1"/>
              <a:t>ka</a:t>
            </a:r>
            <a:endParaRPr lang="cs-CZ" sz="2400" dirty="0"/>
          </a:p>
          <a:p>
            <a:r>
              <a:rPr lang="cs-CZ" sz="2400" dirty="0" err="1"/>
              <a:t>va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689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Hádej, kdo 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            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99792" y="1628800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 lese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499992" y="1628823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Na poli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516216" y="162879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Na louce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3568" y="1612847"/>
            <a:ext cx="1204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Ve vodě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49189" y="2276872"/>
            <a:ext cx="873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ba </a:t>
            </a:r>
            <a:r>
              <a:rPr lang="cs-CZ" sz="2400" dirty="0" err="1"/>
              <a:t>žá</a:t>
            </a:r>
            <a:endParaRPr lang="cs-CZ" sz="2400" dirty="0"/>
          </a:p>
          <a:p>
            <a:r>
              <a:rPr lang="cs-CZ" sz="2400" dirty="0" err="1"/>
              <a:t>pr</a:t>
            </a:r>
            <a:r>
              <a:rPr lang="cs-CZ" sz="2400" dirty="0"/>
              <a:t>  </a:t>
            </a:r>
            <a:r>
              <a:rPr lang="cs-CZ" sz="2400" dirty="0" err="1"/>
              <a:t>ka</a:t>
            </a:r>
            <a:endParaRPr lang="cs-CZ" sz="2400" dirty="0"/>
          </a:p>
          <a:p>
            <a:r>
              <a:rPr lang="cs-CZ" sz="2400" dirty="0" err="1"/>
              <a:t>ka</a:t>
            </a:r>
            <a:r>
              <a:rPr lang="cs-CZ" sz="2400" dirty="0"/>
              <a:t> </a:t>
            </a:r>
            <a:r>
              <a:rPr lang="cs-CZ" sz="2400" dirty="0" err="1"/>
              <a:t>šti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600792" y="2276872"/>
            <a:ext cx="1399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len je</a:t>
            </a:r>
          </a:p>
          <a:p>
            <a:r>
              <a:rPr lang="cs-CZ" sz="2400" dirty="0" err="1"/>
              <a:t>rka</a:t>
            </a:r>
            <a:r>
              <a:rPr lang="cs-CZ" sz="2400" dirty="0"/>
              <a:t> ve ver</a:t>
            </a:r>
          </a:p>
          <a:p>
            <a:r>
              <a:rPr lang="cs-CZ" sz="2400" dirty="0"/>
              <a:t>tel da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499992" y="2283172"/>
            <a:ext cx="1088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jíc</a:t>
            </a:r>
            <a:r>
              <a:rPr lang="cs-CZ" sz="2400" dirty="0"/>
              <a:t> za</a:t>
            </a:r>
          </a:p>
          <a:p>
            <a:r>
              <a:rPr lang="cs-CZ" sz="2400" dirty="0" err="1"/>
              <a:t>žant</a:t>
            </a:r>
            <a:r>
              <a:rPr lang="cs-CZ" sz="2400" dirty="0"/>
              <a:t> ba</a:t>
            </a:r>
          </a:p>
          <a:p>
            <a:r>
              <a:rPr lang="cs-CZ" sz="2400" dirty="0" err="1"/>
              <a:t>ška</a:t>
            </a:r>
            <a:r>
              <a:rPr lang="cs-CZ" sz="2400" dirty="0"/>
              <a:t> </a:t>
            </a:r>
            <a:r>
              <a:rPr lang="cs-CZ" sz="2400" dirty="0" err="1"/>
              <a:t>li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656935" y="2271574"/>
            <a:ext cx="973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týl </a:t>
            </a:r>
            <a:r>
              <a:rPr lang="cs-CZ" sz="2400" dirty="0" err="1"/>
              <a:t>mo</a:t>
            </a:r>
            <a:endParaRPr lang="cs-CZ" sz="2400" dirty="0"/>
          </a:p>
          <a:p>
            <a:r>
              <a:rPr lang="cs-CZ" sz="2400" dirty="0"/>
              <a:t>la </a:t>
            </a:r>
            <a:r>
              <a:rPr lang="cs-CZ" sz="2400" dirty="0" err="1"/>
              <a:t>vče</a:t>
            </a:r>
            <a:endParaRPr lang="cs-CZ" sz="2400" dirty="0"/>
          </a:p>
          <a:p>
            <a:r>
              <a:rPr lang="cs-CZ" sz="2400" dirty="0"/>
              <a:t>je </a:t>
            </a:r>
            <a:r>
              <a:rPr lang="cs-CZ" sz="2400" dirty="0" err="1"/>
              <a:t>zmi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93785" y="5301208"/>
            <a:ext cx="784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žába</a:t>
            </a:r>
          </a:p>
          <a:p>
            <a:r>
              <a:rPr lang="cs-CZ" sz="2400" dirty="0"/>
              <a:t>kapr</a:t>
            </a:r>
          </a:p>
          <a:p>
            <a:r>
              <a:rPr lang="cs-CZ" sz="2400" dirty="0"/>
              <a:t>štika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66951" y="5301207"/>
            <a:ext cx="1152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jelen</a:t>
            </a:r>
          </a:p>
          <a:p>
            <a:r>
              <a:rPr lang="cs-CZ" sz="2400" dirty="0"/>
              <a:t>veverka</a:t>
            </a:r>
          </a:p>
          <a:p>
            <a:r>
              <a:rPr lang="cs-CZ" sz="2400" dirty="0"/>
              <a:t>datel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534456" y="5301206"/>
            <a:ext cx="1019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zajíc</a:t>
            </a:r>
          </a:p>
          <a:p>
            <a:r>
              <a:rPr lang="cs-CZ" sz="2400" dirty="0"/>
              <a:t>bažant</a:t>
            </a:r>
          </a:p>
          <a:p>
            <a:r>
              <a:rPr lang="cs-CZ" sz="2400" dirty="0"/>
              <a:t>liška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656935" y="5301206"/>
            <a:ext cx="904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motýl</a:t>
            </a:r>
          </a:p>
          <a:p>
            <a:r>
              <a:rPr lang="cs-CZ" sz="2400" dirty="0"/>
              <a:t>včela</a:t>
            </a:r>
          </a:p>
          <a:p>
            <a:r>
              <a:rPr lang="cs-CZ" sz="2400" dirty="0"/>
              <a:t>zmije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71" y="3645024"/>
            <a:ext cx="1040444" cy="137801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2" y="3822235"/>
            <a:ext cx="1112149" cy="1200799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07" y="3813652"/>
            <a:ext cx="1180545" cy="114119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05" y="3945843"/>
            <a:ext cx="1021694" cy="9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Doplň správnou SLABIKU u dlouhých slov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/>
              <a:t>TE  ___  FON                                 </a:t>
            </a:r>
            <a:r>
              <a:rPr lang="cs-CZ" sz="2400" b="1" dirty="0">
                <a:solidFill>
                  <a:srgbClr val="FF0000"/>
                </a:solidFill>
              </a:rPr>
              <a:t>KO</a:t>
            </a:r>
          </a:p>
          <a:p>
            <a:pPr marL="0" indent="0">
              <a:buNone/>
            </a:pPr>
            <a:r>
              <a:rPr lang="cs-CZ" sz="2400" b="1" dirty="0"/>
              <a:t>                                          </a:t>
            </a:r>
            <a:r>
              <a:rPr lang="cs-CZ" sz="2400" b="1" dirty="0">
                <a:solidFill>
                  <a:srgbClr val="FF0000"/>
                </a:solidFill>
              </a:rPr>
              <a:t>KA</a:t>
            </a:r>
          </a:p>
          <a:p>
            <a:pPr marL="0" indent="0">
              <a:buNone/>
            </a:pPr>
            <a:r>
              <a:rPr lang="cs-CZ" sz="2400" b="1" dirty="0"/>
              <a:t>KO ___ TOČ                                   </a:t>
            </a:r>
            <a:r>
              <a:rPr lang="cs-CZ" sz="2400" b="1" dirty="0">
                <a:solidFill>
                  <a:srgbClr val="FF0000"/>
                </a:solidFill>
              </a:rPr>
              <a:t>PE</a:t>
            </a:r>
          </a:p>
          <a:p>
            <a:pPr marL="0" indent="0">
              <a:buNone/>
            </a:pPr>
            <a:r>
              <a:rPr lang="cs-CZ" sz="2400" b="1" dirty="0"/>
              <a:t>                                          </a:t>
            </a:r>
            <a:r>
              <a:rPr lang="cs-CZ" sz="2400" b="1" dirty="0">
                <a:solidFill>
                  <a:srgbClr val="FF0000"/>
                </a:solidFill>
              </a:rPr>
              <a:t>KA</a:t>
            </a:r>
          </a:p>
          <a:p>
            <a:pPr marL="0" indent="0">
              <a:buNone/>
            </a:pPr>
            <a:r>
              <a:rPr lang="cs-CZ" sz="2400" b="1" dirty="0"/>
              <a:t>TE ___VI ___                   </a:t>
            </a:r>
          </a:p>
          <a:p>
            <a:pPr marL="0" indent="0">
              <a:buNone/>
            </a:pPr>
            <a:r>
              <a:rPr lang="cs-CZ" sz="2400" b="1" dirty="0"/>
              <a:t>                                                        </a:t>
            </a:r>
            <a:r>
              <a:rPr lang="cs-CZ" sz="2400" b="1" dirty="0">
                <a:solidFill>
                  <a:srgbClr val="FF0000"/>
                </a:solidFill>
              </a:rPr>
              <a:t>LE</a:t>
            </a:r>
          </a:p>
          <a:p>
            <a:pPr marL="0" indent="0">
              <a:buNone/>
            </a:pPr>
            <a:r>
              <a:rPr lang="cs-CZ" sz="2400" b="1" dirty="0"/>
              <a:t>STONOŽ ___                   </a:t>
            </a:r>
            <a:r>
              <a:rPr lang="cs-CZ" sz="2400" b="1" dirty="0">
                <a:solidFill>
                  <a:srgbClr val="FF0000"/>
                </a:solidFill>
              </a:rPr>
              <a:t>TI</a:t>
            </a:r>
          </a:p>
          <a:p>
            <a:pPr marL="0" indent="0">
              <a:buNone/>
            </a:pPr>
            <a:r>
              <a:rPr lang="cs-CZ" sz="2400" b="1" dirty="0"/>
              <a:t>                                                        </a:t>
            </a:r>
            <a:r>
              <a:rPr lang="cs-CZ" sz="2400" b="1" dirty="0">
                <a:solidFill>
                  <a:srgbClr val="FF0000"/>
                </a:solidFill>
              </a:rPr>
              <a:t>LE</a:t>
            </a:r>
          </a:p>
          <a:p>
            <a:pPr marL="0" indent="0">
              <a:buNone/>
            </a:pPr>
            <a:r>
              <a:rPr lang="cs-CZ" sz="2400" b="1" dirty="0"/>
              <a:t>LO ___ MO ___VA        </a:t>
            </a:r>
            <a:r>
              <a:rPr lang="cs-CZ" sz="2400" b="1" dirty="0">
                <a:solidFill>
                  <a:srgbClr val="FF0000"/>
                </a:solidFill>
              </a:rPr>
              <a:t>ZE</a:t>
            </a:r>
          </a:p>
          <a:p>
            <a:pPr marL="0" indent="0">
              <a:buNone/>
            </a:pPr>
            <a:r>
              <a:rPr lang="cs-CZ" sz="2400" b="1" dirty="0"/>
              <a:t>                                                       </a:t>
            </a:r>
            <a:r>
              <a:rPr lang="cs-CZ" sz="2400" b="1" dirty="0">
                <a:solidFill>
                  <a:srgbClr val="FF0000"/>
                </a:solidFill>
              </a:rPr>
              <a:t>LO</a:t>
            </a:r>
          </a:p>
          <a:p>
            <a:pPr marL="0" indent="0">
              <a:buNone/>
            </a:pPr>
            <a:r>
              <a:rPr lang="cs-CZ" sz="2400" b="1" dirty="0"/>
              <a:t>PAM___LIŠ___  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87" y="3841009"/>
            <a:ext cx="1440160" cy="92478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30787"/>
            <a:ext cx="1283037" cy="132271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84" y="5381485"/>
            <a:ext cx="962163" cy="119869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08" y="3135166"/>
            <a:ext cx="920922" cy="838039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67" y="2401489"/>
            <a:ext cx="1134007" cy="77370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01" y="1340245"/>
            <a:ext cx="1085968" cy="80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obrázky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hlinkClick r:id="rId2"/>
              </a:rPr>
              <a:t>http://www.clker.com/clipart-desktop2.html</a:t>
            </a:r>
            <a:endParaRPr lang="cs-CZ" sz="2400" dirty="0"/>
          </a:p>
          <a:p>
            <a:r>
              <a:rPr lang="cs-CZ" sz="2400" dirty="0">
                <a:hlinkClick r:id="rId3"/>
              </a:rPr>
              <a:t>http://www.clker.com/clipart-4577.html</a:t>
            </a:r>
            <a:endParaRPr lang="cs-CZ" sz="2400" dirty="0"/>
          </a:p>
          <a:p>
            <a:r>
              <a:rPr lang="cs-CZ" sz="2400" dirty="0">
                <a:hlinkClick r:id="rId3"/>
              </a:rPr>
              <a:t>http://www.clker.com/clipart-4577.html</a:t>
            </a:r>
            <a:endParaRPr lang="cs-CZ" sz="2400" dirty="0"/>
          </a:p>
          <a:p>
            <a:r>
              <a:rPr lang="cs-CZ" sz="2400" dirty="0">
                <a:hlinkClick r:id="rId4"/>
              </a:rPr>
              <a:t>http://www.clker.com/clipart-4218.html</a:t>
            </a:r>
            <a:endParaRPr lang="cs-CZ" sz="2400" dirty="0"/>
          </a:p>
          <a:p>
            <a:r>
              <a:rPr lang="cs-CZ" sz="2400" dirty="0">
                <a:hlinkClick r:id="rId5"/>
              </a:rPr>
              <a:t>http://www.clker.com/clipart-2912.html</a:t>
            </a:r>
            <a:endParaRPr lang="cs-CZ" sz="2400" dirty="0"/>
          </a:p>
          <a:p>
            <a:r>
              <a:rPr lang="cs-CZ" sz="2400" dirty="0">
                <a:hlinkClick r:id="rId6"/>
              </a:rPr>
              <a:t>http://www.clker.com/clipart-171484.html</a:t>
            </a:r>
            <a:endParaRPr lang="cs-CZ" sz="2400" dirty="0"/>
          </a:p>
          <a:p>
            <a:r>
              <a:rPr lang="cs-CZ" sz="2400" dirty="0">
                <a:hlinkClick r:id="rId7"/>
              </a:rPr>
              <a:t>http://www.clker.com/clipart-4343.html</a:t>
            </a:r>
            <a:endParaRPr lang="cs-CZ" sz="2400" dirty="0"/>
          </a:p>
          <a:p>
            <a:r>
              <a:rPr lang="cs-CZ" sz="2400" dirty="0">
                <a:hlinkClick r:id="rId8"/>
              </a:rPr>
              <a:t>http://www.clker.com/clipart-3297.html</a:t>
            </a:r>
            <a:endParaRPr lang="cs-CZ" sz="2400" dirty="0"/>
          </a:p>
          <a:p>
            <a:r>
              <a:rPr lang="cs-CZ" sz="2400" dirty="0">
                <a:hlinkClick r:id="rId9"/>
              </a:rPr>
              <a:t>http://www.clker.com/clipart-11683.html</a:t>
            </a:r>
            <a:endParaRPr lang="cs-CZ" sz="2400" dirty="0"/>
          </a:p>
          <a:p>
            <a:r>
              <a:rPr lang="cs-CZ" sz="2400" dirty="0">
                <a:hlinkClick r:id="rId10"/>
              </a:rPr>
              <a:t>http://www.clker.com/clipart-2390.html</a:t>
            </a:r>
            <a:endParaRPr lang="cs-CZ" sz="2400" dirty="0"/>
          </a:p>
          <a:p>
            <a:r>
              <a:rPr lang="cs-CZ" sz="2400" dirty="0">
                <a:hlinkClick r:id="rId11"/>
              </a:rPr>
              <a:t>http://www.clker.com/clipart-2933.html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3402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100" dirty="0">
                <a:hlinkClick r:id="rId2"/>
              </a:rPr>
              <a:t>http://www.clker.com/clipart-coat-2.html</a:t>
            </a:r>
            <a:endParaRPr lang="cs-CZ" sz="3100" dirty="0"/>
          </a:p>
          <a:p>
            <a:r>
              <a:rPr lang="cs-CZ" sz="3100" dirty="0">
                <a:hlinkClick r:id="rId3"/>
              </a:rPr>
              <a:t>http://www.clker.com/clipart-alarm-clock-1.html</a:t>
            </a:r>
            <a:endParaRPr lang="cs-CZ" sz="3100" dirty="0"/>
          </a:p>
          <a:p>
            <a:r>
              <a:rPr lang="cs-CZ" sz="3100" dirty="0">
                <a:hlinkClick r:id="rId4"/>
              </a:rPr>
              <a:t>http://www.clker.com/clipart-3893.html</a:t>
            </a:r>
            <a:endParaRPr lang="cs-CZ" sz="3100" dirty="0"/>
          </a:p>
          <a:p>
            <a:r>
              <a:rPr lang="cs-CZ" sz="3100" dirty="0">
                <a:hlinkClick r:id="rId5"/>
              </a:rPr>
              <a:t>http://www.clker.com/clipart-3986.html</a:t>
            </a:r>
            <a:endParaRPr lang="cs-CZ" sz="3100" dirty="0"/>
          </a:p>
          <a:p>
            <a:r>
              <a:rPr lang="cs-CZ" sz="3100" dirty="0">
                <a:hlinkClick r:id="rId6"/>
              </a:rPr>
              <a:t>http://www.clker.com/clipart-pepper-2.html</a:t>
            </a:r>
            <a:endParaRPr lang="cs-CZ" sz="3100" dirty="0"/>
          </a:p>
          <a:p>
            <a:r>
              <a:rPr lang="cs-CZ" sz="3100" dirty="0">
                <a:hlinkClick r:id="rId7"/>
              </a:rPr>
              <a:t>http://www.clker.com/clipart-3998.html</a:t>
            </a:r>
            <a:endParaRPr lang="cs-CZ" sz="3100" dirty="0"/>
          </a:p>
          <a:p>
            <a:r>
              <a:rPr lang="cs-CZ" sz="3100" dirty="0">
                <a:hlinkClick r:id="rId8"/>
              </a:rPr>
              <a:t>http://www.clker.com/clipart-10929.html</a:t>
            </a:r>
            <a:endParaRPr lang="cs-CZ" sz="3100" dirty="0"/>
          </a:p>
          <a:p>
            <a:r>
              <a:rPr lang="cs-CZ" sz="3100" dirty="0">
                <a:hlinkClick r:id="rId9"/>
              </a:rPr>
              <a:t>http://www.clker.com/clipart-4045.html</a:t>
            </a:r>
            <a:endParaRPr lang="cs-CZ" sz="3100" dirty="0"/>
          </a:p>
          <a:p>
            <a:r>
              <a:rPr lang="cs-CZ" sz="3100" dirty="0">
                <a:hlinkClick r:id="rId10"/>
              </a:rPr>
              <a:t>http://www.clker.com/clipart-tomato.html</a:t>
            </a:r>
            <a:endParaRPr lang="cs-CZ" sz="3100" dirty="0"/>
          </a:p>
          <a:p>
            <a:r>
              <a:rPr lang="cs-CZ" sz="3100" dirty="0">
                <a:hlinkClick r:id="rId11"/>
              </a:rPr>
              <a:t>http://www.clker.com/clipart-23646.html</a:t>
            </a:r>
            <a:endParaRPr lang="cs-CZ" sz="3100" dirty="0"/>
          </a:p>
          <a:p>
            <a:r>
              <a:rPr lang="cs-CZ" sz="3100" dirty="0">
                <a:hlinkClick r:id="rId12"/>
              </a:rPr>
              <a:t>http://www.clker.com/clipart-4096.html</a:t>
            </a:r>
            <a:endParaRPr lang="cs-CZ" sz="31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04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sz="3400" dirty="0">
                <a:hlinkClick r:id="rId2"/>
              </a:rPr>
              <a:t>http://www.clker.com/clipart-4337.html</a:t>
            </a:r>
            <a:endParaRPr lang="cs-CZ" sz="3400" dirty="0"/>
          </a:p>
          <a:p>
            <a:r>
              <a:rPr lang="cs-CZ" sz="3400" dirty="0">
                <a:hlinkClick r:id="rId3"/>
              </a:rPr>
              <a:t>http://www.clker.com/clipart-14638.html</a:t>
            </a:r>
            <a:endParaRPr lang="cs-CZ" sz="3400" dirty="0"/>
          </a:p>
          <a:p>
            <a:r>
              <a:rPr lang="cs-CZ" sz="3400" dirty="0">
                <a:hlinkClick r:id="rId4"/>
              </a:rPr>
              <a:t>http://www.clker.com/clipart-4343.html</a:t>
            </a:r>
            <a:endParaRPr lang="cs-CZ" sz="3400" dirty="0"/>
          </a:p>
          <a:p>
            <a:r>
              <a:rPr lang="cs-CZ" sz="3400" dirty="0">
                <a:hlinkClick r:id="rId5"/>
              </a:rPr>
              <a:t>http://www.clker.com/clipart-23244.html</a:t>
            </a:r>
            <a:endParaRPr lang="cs-CZ" sz="3400" dirty="0"/>
          </a:p>
          <a:p>
            <a:r>
              <a:rPr lang="cs-CZ" sz="3400" dirty="0">
                <a:hlinkClick r:id="rId6"/>
              </a:rPr>
              <a:t>http://www.clker.com/clipart-204087.html</a:t>
            </a:r>
            <a:endParaRPr lang="cs-CZ" sz="3400" dirty="0"/>
          </a:p>
          <a:p>
            <a:r>
              <a:rPr lang="cs-CZ" sz="3400" dirty="0">
                <a:hlinkClick r:id="rId7"/>
              </a:rPr>
              <a:t>http://www.cl</a:t>
            </a:r>
            <a:r>
              <a:rPr lang="cs-CZ" sz="3400" dirty="0">
                <a:hlinkClick r:id="rId8"/>
              </a:rPr>
              <a:t>ker.com/clipart-hand-palm.html</a:t>
            </a:r>
            <a:endParaRPr lang="cs-CZ" sz="3400" dirty="0"/>
          </a:p>
          <a:p>
            <a:r>
              <a:rPr lang="cs-CZ" sz="3400" dirty="0">
                <a:hlinkClick r:id="rId9"/>
              </a:rPr>
              <a:t>http://www.clker.com/clipart-2318.html</a:t>
            </a:r>
            <a:endParaRPr lang="cs-CZ" sz="3400" dirty="0"/>
          </a:p>
          <a:p>
            <a:r>
              <a:rPr lang="cs-CZ" sz="3400" dirty="0">
                <a:hlinkClick r:id="rId10"/>
              </a:rPr>
              <a:t>http://www.clker.com/clipart-183898.html</a:t>
            </a:r>
            <a:endParaRPr lang="cs-CZ" sz="3400" dirty="0"/>
          </a:p>
          <a:p>
            <a:r>
              <a:rPr lang="cs-CZ" sz="3400" dirty="0">
                <a:hlinkClick r:id="rId11"/>
              </a:rPr>
              <a:t>http://www.clker.com/clipart-cartoon-squirrel.html</a:t>
            </a:r>
            <a:endParaRPr lang="cs-CZ" sz="3400" dirty="0"/>
          </a:p>
          <a:p>
            <a:r>
              <a:rPr lang="cs-CZ" sz="3400" dirty="0">
                <a:hlinkClick r:id="rId12"/>
              </a:rPr>
              <a:t>http://www.clker.com/clipart-11791.html</a:t>
            </a:r>
            <a:endParaRPr lang="cs-CZ" sz="3400" dirty="0"/>
          </a:p>
          <a:p>
            <a:r>
              <a:rPr lang="cs-CZ" sz="3400" dirty="0">
                <a:hlinkClick r:id="rId13"/>
              </a:rPr>
              <a:t>http://www.clker.com/clipart-3351.html</a:t>
            </a: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3379783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705</Words>
  <Application>Microsoft Office PowerPoint</Application>
  <PresentationFormat>Předvádění na obrazovce (4:3)</PresentationFormat>
  <Paragraphs>170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systému Office</vt:lpstr>
      <vt:lpstr>Najděte obrázky, jejichž názvy začínají stejnou HLÁSKOU - PÍSMENEM</vt:lpstr>
      <vt:lpstr>Poskládejte PÍSMENA správně</vt:lpstr>
      <vt:lpstr>Doplňte správná PÍSMENA</vt:lpstr>
      <vt:lpstr>Doplňte SLABIKY, které chybí</vt:lpstr>
      <vt:lpstr>Hádej, kdo je</vt:lpstr>
      <vt:lpstr>Doplň správnou SLABIKU u dlouhých slov</vt:lpstr>
      <vt:lpstr>Použité obrázky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školy: ZŠ  Kouřim, Okružní 4 Autor: Jana Ležalová Název materiálu: Číslo projektu:</dc:title>
  <dc:creator>ZŠ Okružní Lenovo 02</dc:creator>
  <cp:lastModifiedBy>Iva</cp:lastModifiedBy>
  <cp:revision>31</cp:revision>
  <dcterms:created xsi:type="dcterms:W3CDTF">2013-01-09T20:31:18Z</dcterms:created>
  <dcterms:modified xsi:type="dcterms:W3CDTF">2020-03-17T11:40:35Z</dcterms:modified>
</cp:coreProperties>
</file>