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437B0-B14D-4569-A8AA-E5D57E72819B}" type="datetimeFigureOut">
              <a:rPr lang="cs-CZ" smtClean="0"/>
              <a:t>4. 5. 2020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81947-3979-4C12-A826-9FFF91B37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904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  <p:sp>
        <p:nvSpPr>
          <p:cNvPr id="23556" name="Zástupný symbol pro záhlaví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000000"/>
                </a:solidFill>
                <a:latin typeface="Calibri" panose="020F0502020204030204" pitchFamily="34" charset="0"/>
              </a:rPr>
              <a:t>inovace_54</a:t>
            </a:r>
          </a:p>
        </p:txBody>
      </p:sp>
      <p:sp>
        <p:nvSpPr>
          <p:cNvPr id="23557" name="Zástupný symbol pro číslo snímku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C291CC-C980-4B8D-8127-54DA2FBBC549}" type="slidenum">
              <a:rPr lang="cs-CZ" altLang="cs-CZ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cs-CZ" altLang="cs-CZ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101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000000"/>
                </a:solidFill>
                <a:latin typeface="Calibri" panose="020F0502020204030204" pitchFamily="34" charset="0"/>
              </a:rPr>
              <a:t>inovace_54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126126-29B0-4446-A097-05BC35C9E5C4}" type="slidenum">
              <a:rPr lang="cs-CZ" altLang="cs-CZ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cs-CZ" altLang="cs-CZ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solidFill>
            <a:srgbClr val="FFFFFF"/>
          </a:solidFill>
          <a:ln/>
        </p:spPr>
      </p:sp>
      <p:sp>
        <p:nvSpPr>
          <p:cNvPr id="225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</a:pPr>
            <a:endParaRPr lang="cs-CZ" altLang="cs-CZ" smtClean="0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534" name="Text Box 3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7488" tIns="50694" rIns="97488" bIns="50694" anchor="b"/>
          <a:lstStyle>
            <a:lvl1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SzPct val="100000"/>
            </a:pPr>
            <a:fld id="{2077C3A6-BDB3-48DF-9542-1E88E883C0EC}" type="slidenum">
              <a:rPr lang="cs-CZ" altLang="cs-CZ" sz="13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2</a:t>
            </a:fld>
            <a:endParaRPr lang="cs-CZ" altLang="cs-CZ" sz="13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490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000000"/>
                </a:solidFill>
                <a:latin typeface="Calibri" panose="020F0502020204030204" pitchFamily="34" charset="0"/>
              </a:rPr>
              <a:t>inovace_54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A0547DF-75AD-47E1-BE88-850033593BC0}" type="slidenum">
              <a:rPr lang="cs-CZ" altLang="cs-CZ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cs-CZ" altLang="cs-CZ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458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solidFill>
            <a:srgbClr val="FFFFFF"/>
          </a:solidFill>
          <a:ln/>
        </p:spPr>
      </p:sp>
      <p:sp>
        <p:nvSpPr>
          <p:cNvPr id="2458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  <p:sp>
        <p:nvSpPr>
          <p:cNvPr id="24582" name="Text Box 3"/>
          <p:cNvSpPr txBox="1"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7488" tIns="50694" rIns="97488" bIns="50694"/>
          <a:lstStyle>
            <a:lvl1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cs-CZ" altLang="cs-CZ" sz="1300">
                <a:solidFill>
                  <a:srgbClr val="000000"/>
                </a:solidFill>
                <a:latin typeface="Calibri" panose="020F0502020204030204" pitchFamily="34" charset="0"/>
              </a:rPr>
              <a:t>inovace_54</a:t>
            </a:r>
          </a:p>
        </p:txBody>
      </p:sp>
    </p:spTree>
    <p:extLst>
      <p:ext uri="{BB962C8B-B14F-4D97-AF65-F5344CB8AC3E}">
        <p14:creationId xmlns:p14="http://schemas.microsoft.com/office/powerpoint/2010/main" val="2080941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000000"/>
                </a:solidFill>
                <a:latin typeface="Calibri" panose="020F0502020204030204" pitchFamily="34" charset="0"/>
              </a:rPr>
              <a:t>inovace_54</a:t>
            </a: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F4404E-C587-437F-A509-EE5A68B562E3}" type="slidenum">
              <a:rPr lang="cs-CZ" altLang="cs-CZ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cs-CZ" altLang="cs-CZ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60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solidFill>
            <a:srgbClr val="FFFFFF"/>
          </a:solidFill>
          <a:ln/>
        </p:spPr>
      </p:sp>
      <p:sp>
        <p:nvSpPr>
          <p:cNvPr id="2560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</a:pPr>
            <a:endParaRPr lang="cs-CZ" altLang="cs-CZ" smtClean="0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5606" name="Text Box 3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7488" tIns="50694" rIns="97488" bIns="50694" anchor="b"/>
          <a:lstStyle>
            <a:lvl1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SzPct val="100000"/>
            </a:pPr>
            <a:fld id="{19721E36-AF6B-4ED9-AABD-8BC2511A4141}" type="slidenum">
              <a:rPr lang="cs-CZ" altLang="cs-CZ" sz="13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4</a:t>
            </a:fld>
            <a:endParaRPr lang="cs-CZ" altLang="cs-CZ" sz="13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382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000000"/>
                </a:solidFill>
                <a:latin typeface="Calibri" panose="020F0502020204030204" pitchFamily="34" charset="0"/>
              </a:rPr>
              <a:t>inovace_54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3D0B6D0-7C48-4C2E-8CC5-67AFA8AA4A04}" type="slidenum">
              <a:rPr lang="cs-CZ" altLang="cs-CZ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cs-CZ" altLang="cs-CZ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solidFill>
            <a:srgbClr val="FFFFFF"/>
          </a:solidFill>
          <a:ln/>
        </p:spPr>
      </p:sp>
      <p:sp>
        <p:nvSpPr>
          <p:cNvPr id="266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</a:pPr>
            <a:endParaRPr lang="cs-CZ" altLang="cs-CZ" smtClean="0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7488" tIns="50694" rIns="97488" bIns="50694" anchor="b"/>
          <a:lstStyle>
            <a:lvl1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SzPct val="100000"/>
            </a:pPr>
            <a:fld id="{305087C0-BD91-40A7-BE60-9AEC83CC70B2}" type="slidenum">
              <a:rPr lang="cs-CZ" altLang="cs-CZ" sz="13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5</a:t>
            </a:fld>
            <a:endParaRPr lang="cs-CZ" altLang="cs-CZ" sz="13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147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  <p:sp>
        <p:nvSpPr>
          <p:cNvPr id="27652" name="Zástupný symbol pro záhlaví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000000"/>
                </a:solidFill>
                <a:latin typeface="Calibri" panose="020F0502020204030204" pitchFamily="34" charset="0"/>
              </a:rPr>
              <a:t>inovace_54</a:t>
            </a:r>
          </a:p>
        </p:txBody>
      </p:sp>
      <p:sp>
        <p:nvSpPr>
          <p:cNvPr id="27653" name="Zástupný symbol pro číslo snímku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9DB25B9-0F01-4CCA-9027-4EA6A9E916AC}" type="slidenum">
              <a:rPr lang="cs-CZ" altLang="cs-CZ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cs-CZ" altLang="cs-CZ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49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  <p:sp>
        <p:nvSpPr>
          <p:cNvPr id="28676" name="Zástupný symbol pro záhlaví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000000"/>
                </a:solidFill>
                <a:latin typeface="Calibri" panose="020F0502020204030204" pitchFamily="34" charset="0"/>
              </a:rPr>
              <a:t>inovace_54</a:t>
            </a:r>
          </a:p>
        </p:txBody>
      </p:sp>
      <p:sp>
        <p:nvSpPr>
          <p:cNvPr id="28677" name="Zástupný symbol pro číslo snímku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789BA28-2C1C-4A90-9C30-A607014B6842}" type="slidenum">
              <a:rPr lang="cs-CZ" altLang="cs-CZ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cs-CZ" altLang="cs-CZ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233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000000"/>
                </a:solidFill>
                <a:latin typeface="Calibri" panose="020F0502020204030204" pitchFamily="34" charset="0"/>
              </a:rPr>
              <a:t>inovace_54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D2A4A02-2C0B-464F-BFEF-8CAFD003B5F2}" type="slidenum">
              <a:rPr lang="cs-CZ" altLang="cs-CZ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cs-CZ" altLang="cs-CZ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970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solidFill>
            <a:srgbClr val="FFFFFF"/>
          </a:solidFill>
          <a:ln/>
        </p:spPr>
      </p:sp>
      <p:sp>
        <p:nvSpPr>
          <p:cNvPr id="297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88"/>
              </a:spcBef>
              <a:buClrTx/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</a:pPr>
            <a:endParaRPr lang="cs-CZ" altLang="cs-CZ" smtClean="0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702" name="Text Box 3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7488" tIns="50694" rIns="97488" bIns="50694" anchor="b"/>
          <a:lstStyle>
            <a:lvl1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89013" algn="l"/>
                <a:tab pos="1979613" algn="l"/>
                <a:tab pos="2970213" algn="l"/>
                <a:tab pos="3960813" algn="l"/>
                <a:tab pos="4951413" algn="l"/>
                <a:tab pos="5942013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SzPct val="100000"/>
            </a:pPr>
            <a:fld id="{026EF7DD-9F68-41FD-A54A-6B2EDFEC82F9}" type="slidenum">
              <a:rPr lang="cs-CZ" altLang="cs-CZ" sz="13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8</a:t>
            </a:fld>
            <a:endParaRPr lang="cs-CZ" altLang="cs-CZ" sz="13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23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6971-75A8-4DB6-A6E0-C8BC6EC2480B}" type="datetimeFigureOut">
              <a:rPr lang="cs-CZ" smtClean="0"/>
              <a:t>4. 5. 2020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1504-076B-47D0-851A-7FEA69E8D3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7435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6971-75A8-4DB6-A6E0-C8BC6EC2480B}" type="datetimeFigureOut">
              <a:rPr lang="cs-CZ" smtClean="0"/>
              <a:t>4. 5. 2020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1504-076B-47D0-851A-7FEA69E8D3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45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6971-75A8-4DB6-A6E0-C8BC6EC2480B}" type="datetimeFigureOut">
              <a:rPr lang="cs-CZ" smtClean="0"/>
              <a:t>4. 5. 2020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1504-076B-47D0-851A-7FEA69E8D3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275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6971-75A8-4DB6-A6E0-C8BC6EC2480B}" type="datetimeFigureOut">
              <a:rPr lang="cs-CZ" smtClean="0"/>
              <a:t>4. 5. 2020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1504-076B-47D0-851A-7FEA69E8D3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02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6971-75A8-4DB6-A6E0-C8BC6EC2480B}" type="datetimeFigureOut">
              <a:rPr lang="cs-CZ" smtClean="0"/>
              <a:t>4. 5. 2020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1504-076B-47D0-851A-7FEA69E8D3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29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6971-75A8-4DB6-A6E0-C8BC6EC2480B}" type="datetimeFigureOut">
              <a:rPr lang="cs-CZ" smtClean="0"/>
              <a:t>4. 5. 2020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1504-076B-47D0-851A-7FEA69E8D3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960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6971-75A8-4DB6-A6E0-C8BC6EC2480B}" type="datetimeFigureOut">
              <a:rPr lang="cs-CZ" smtClean="0"/>
              <a:t>4. 5. 2020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1504-076B-47D0-851A-7FEA69E8D3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815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6971-75A8-4DB6-A6E0-C8BC6EC2480B}" type="datetimeFigureOut">
              <a:rPr lang="cs-CZ" smtClean="0"/>
              <a:t>4. 5. 2020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1504-076B-47D0-851A-7FEA69E8D3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023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6971-75A8-4DB6-A6E0-C8BC6EC2480B}" type="datetimeFigureOut">
              <a:rPr lang="cs-CZ" smtClean="0"/>
              <a:t>4. 5. 2020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1504-076B-47D0-851A-7FEA69E8D3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971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6971-75A8-4DB6-A6E0-C8BC6EC2480B}" type="datetimeFigureOut">
              <a:rPr lang="cs-CZ" smtClean="0"/>
              <a:t>4. 5. 2020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1504-076B-47D0-851A-7FEA69E8D3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2074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6971-75A8-4DB6-A6E0-C8BC6EC2480B}" type="datetimeFigureOut">
              <a:rPr lang="cs-CZ" smtClean="0"/>
              <a:t>4. 5. 2020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1504-076B-47D0-851A-7FEA69E8D3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355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A6971-75A8-4DB6-A6E0-C8BC6EC2480B}" type="datetimeFigureOut">
              <a:rPr lang="cs-CZ" smtClean="0"/>
              <a:t>4. 5. 2020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41504-076B-47D0-851A-7FEA69E8D3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981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12" descr="mix2012 0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9" y="2786064"/>
            <a:ext cx="2041525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Obrázek 9" descr="mix2012 01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1714501"/>
            <a:ext cx="233203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Obrázek 8" descr="mix2012 01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9" y="1643063"/>
            <a:ext cx="29178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ovéPole 6"/>
          <p:cNvSpPr txBox="1">
            <a:spLocks noChangeArrowheads="1"/>
          </p:cNvSpPr>
          <p:nvPr/>
        </p:nvSpPr>
        <p:spPr bwMode="auto">
          <a:xfrm>
            <a:off x="2095501" y="357188"/>
            <a:ext cx="7572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BEZOBRATLÍ</a:t>
            </a:r>
            <a:r>
              <a:rPr lang="cs-CZ" altLang="cs-CZ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altLang="cs-CZ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Podříše  mnohobuněční – Kmen členovci – Třída hmyz</a:t>
            </a:r>
            <a:endParaRPr lang="cs-CZ" altLang="cs-CZ"/>
          </a:p>
        </p:txBody>
      </p:sp>
      <p:sp>
        <p:nvSpPr>
          <p:cNvPr id="8198" name="TextovéPole 7"/>
          <p:cNvSpPr txBox="1">
            <a:spLocks noChangeArrowheads="1"/>
          </p:cNvSpPr>
          <p:nvPr/>
        </p:nvSpPr>
        <p:spPr bwMode="auto">
          <a:xfrm>
            <a:off x="2238376" y="5143500"/>
            <a:ext cx="173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Lízací</a:t>
            </a:r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 (moucha)</a:t>
            </a:r>
          </a:p>
        </p:txBody>
      </p:sp>
      <p:sp>
        <p:nvSpPr>
          <p:cNvPr id="8199" name="TextovéPole 8"/>
          <p:cNvSpPr txBox="1">
            <a:spLocks noChangeArrowheads="1"/>
          </p:cNvSpPr>
          <p:nvPr/>
        </p:nvSpPr>
        <p:spPr bwMode="auto">
          <a:xfrm>
            <a:off x="5310188" y="6215064"/>
            <a:ext cx="2214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Bodavě sací </a:t>
            </a:r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(komár)</a:t>
            </a:r>
            <a:endParaRPr lang="cs-CZ" alt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0" name="TextovéPole 9"/>
          <p:cNvSpPr txBox="1">
            <a:spLocks noChangeArrowheads="1"/>
          </p:cNvSpPr>
          <p:nvPr/>
        </p:nvSpPr>
        <p:spPr bwMode="auto">
          <a:xfrm>
            <a:off x="7953375" y="5214939"/>
            <a:ext cx="1785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Sací</a:t>
            </a:r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 (motýl)</a:t>
            </a:r>
          </a:p>
        </p:txBody>
      </p:sp>
      <p:sp>
        <p:nvSpPr>
          <p:cNvPr id="8201" name="TextovéPole 11"/>
          <p:cNvSpPr txBox="1">
            <a:spLocks noChangeArrowheads="1"/>
          </p:cNvSpPr>
          <p:nvPr/>
        </p:nvSpPr>
        <p:spPr bwMode="auto">
          <a:xfrm>
            <a:off x="2166939" y="1143001"/>
            <a:ext cx="2643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Ústní ústrojí hmyzu</a:t>
            </a:r>
          </a:p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831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766888" y="793116"/>
            <a:ext cx="8329613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cs-CZ" altLang="cs-CZ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1981200" y="1000126"/>
            <a:ext cx="41148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buSzPct val="100000"/>
            </a:pPr>
            <a:endParaRPr lang="cs-CZ" altLang="cs-CZ" sz="2000" i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Line 3"/>
          <p:cNvSpPr>
            <a:spLocks noChangeShapeType="1"/>
          </p:cNvSpPr>
          <p:nvPr/>
        </p:nvSpPr>
        <p:spPr bwMode="auto">
          <a:xfrm flipV="1">
            <a:off x="7739064" y="1784351"/>
            <a:ext cx="1587" cy="4763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6167438" y="785814"/>
            <a:ext cx="40386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buSzPct val="100000"/>
            </a:pPr>
            <a:endParaRPr lang="cs-CZ" altLang="cs-CZ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4" name="Obrázek 10" descr="mix2012 0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4" y="1428751"/>
            <a:ext cx="36988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Obrázek 11" descr="mix2012 0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1143000"/>
            <a:ext cx="257175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ovéPole 10"/>
          <p:cNvSpPr txBox="1">
            <a:spLocks noChangeArrowheads="1"/>
          </p:cNvSpPr>
          <p:nvPr/>
        </p:nvSpPr>
        <p:spPr bwMode="auto">
          <a:xfrm>
            <a:off x="7788116" y="5710557"/>
            <a:ext cx="85725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BEZOBRATLÍ</a:t>
            </a:r>
            <a:r>
              <a:rPr lang="cs-CZ" altLang="cs-CZ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altLang="cs-CZ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Podříše  mnohobuněční – Kmen členovci – Třída hmyz  </a:t>
            </a:r>
            <a:r>
              <a:rPr lang="cs-CZ" altLang="cs-CZ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altLang="cs-CZ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177" name="Přímá spojovací čára 15"/>
          <p:cNvCxnSpPr>
            <a:cxnSpLocks noChangeShapeType="1"/>
            <a:endCxn id="7179" idx="3"/>
          </p:cNvCxnSpPr>
          <p:nvPr/>
        </p:nvCxnSpPr>
        <p:spPr bwMode="auto">
          <a:xfrm flipV="1">
            <a:off x="4452939" y="1598614"/>
            <a:ext cx="1500187" cy="4730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8" name="Přímá spojovací čára 17"/>
          <p:cNvCxnSpPr>
            <a:cxnSpLocks noChangeShapeType="1"/>
            <a:endCxn id="7179" idx="1"/>
          </p:cNvCxnSpPr>
          <p:nvPr/>
        </p:nvCxnSpPr>
        <p:spPr bwMode="auto">
          <a:xfrm rot="10800000">
            <a:off x="7310438" y="1598613"/>
            <a:ext cx="1143000" cy="330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9" name="TextovéPole 18"/>
          <p:cNvSpPr txBox="1">
            <a:spLocks noChangeArrowheads="1"/>
          </p:cNvSpPr>
          <p:nvPr/>
        </p:nvSpPr>
        <p:spPr bwMode="auto">
          <a:xfrm flipH="1">
            <a:off x="5953126" y="1428750"/>
            <a:ext cx="1357313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cs-CZ" altLang="cs-CZ" sz="1600">
                <a:latin typeface="Times New Roman" panose="02020603050405020304" pitchFamily="18" charset="0"/>
                <a:cs typeface="Times New Roman" panose="02020603050405020304" pitchFamily="18" charset="0"/>
              </a:rPr>
              <a:t>složené oko</a:t>
            </a:r>
          </a:p>
        </p:txBody>
      </p:sp>
      <p:cxnSp>
        <p:nvCxnSpPr>
          <p:cNvPr id="7180" name="Přímá spojovací čára 21"/>
          <p:cNvCxnSpPr>
            <a:cxnSpLocks noChangeShapeType="1"/>
            <a:endCxn id="7182" idx="1"/>
          </p:cNvCxnSpPr>
          <p:nvPr/>
        </p:nvCxnSpPr>
        <p:spPr bwMode="auto">
          <a:xfrm flipV="1">
            <a:off x="4595813" y="2170113"/>
            <a:ext cx="1357312" cy="330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1" name="Přímá spojovací čára 23"/>
          <p:cNvCxnSpPr>
            <a:cxnSpLocks noChangeShapeType="1"/>
            <a:endCxn id="7182" idx="3"/>
          </p:cNvCxnSpPr>
          <p:nvPr/>
        </p:nvCxnSpPr>
        <p:spPr bwMode="auto">
          <a:xfrm rot="10800000">
            <a:off x="6953251" y="2170114"/>
            <a:ext cx="1285875" cy="1873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2" name="TextovéPole 24"/>
          <p:cNvSpPr txBox="1">
            <a:spLocks noChangeArrowheads="1"/>
          </p:cNvSpPr>
          <p:nvPr/>
        </p:nvSpPr>
        <p:spPr bwMode="auto">
          <a:xfrm>
            <a:off x="5953126" y="2000250"/>
            <a:ext cx="1000125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cs-CZ" altLang="cs-CZ" sz="1600">
                <a:latin typeface="Times New Roman" panose="02020603050405020304" pitchFamily="18" charset="0"/>
                <a:cs typeface="Times New Roman" panose="02020603050405020304" pitchFamily="18" charset="0"/>
              </a:rPr>
              <a:t>tykadlo</a:t>
            </a:r>
          </a:p>
        </p:txBody>
      </p:sp>
      <p:cxnSp>
        <p:nvCxnSpPr>
          <p:cNvPr id="7183" name="Přímá spojovací čára 26"/>
          <p:cNvCxnSpPr>
            <a:cxnSpLocks noChangeShapeType="1"/>
            <a:endCxn id="7185" idx="1"/>
          </p:cNvCxnSpPr>
          <p:nvPr/>
        </p:nvCxnSpPr>
        <p:spPr bwMode="auto">
          <a:xfrm flipV="1">
            <a:off x="3952875" y="2670175"/>
            <a:ext cx="2000250" cy="4016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4" name="Přímá spojovací čára 28"/>
          <p:cNvCxnSpPr>
            <a:cxnSpLocks noChangeShapeType="1"/>
            <a:endCxn id="7185" idx="3"/>
          </p:cNvCxnSpPr>
          <p:nvPr/>
        </p:nvCxnSpPr>
        <p:spPr bwMode="auto">
          <a:xfrm rot="10800000">
            <a:off x="7167564" y="2670175"/>
            <a:ext cx="1571625" cy="330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5" name="TextovéPole 29"/>
          <p:cNvSpPr txBox="1">
            <a:spLocks noChangeArrowheads="1"/>
          </p:cNvSpPr>
          <p:nvPr/>
        </p:nvSpPr>
        <p:spPr bwMode="auto">
          <a:xfrm>
            <a:off x="5953125" y="2500314"/>
            <a:ext cx="1214438" cy="338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cs-CZ" altLang="cs-CZ" sz="1600">
                <a:latin typeface="Times New Roman" panose="02020603050405020304" pitchFamily="18" charset="0"/>
                <a:cs typeface="Times New Roman" panose="02020603050405020304" pitchFamily="18" charset="0"/>
              </a:rPr>
              <a:t>horní pysk</a:t>
            </a:r>
          </a:p>
        </p:txBody>
      </p:sp>
      <p:cxnSp>
        <p:nvCxnSpPr>
          <p:cNvPr id="7186" name="Přímá spojovací čára 31"/>
          <p:cNvCxnSpPr>
            <a:cxnSpLocks noChangeShapeType="1"/>
            <a:endCxn id="7188" idx="1"/>
          </p:cNvCxnSpPr>
          <p:nvPr/>
        </p:nvCxnSpPr>
        <p:spPr bwMode="auto">
          <a:xfrm flipV="1">
            <a:off x="4310063" y="3098800"/>
            <a:ext cx="1643062" cy="1158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7" name="Přímá spojovací čára 33"/>
          <p:cNvCxnSpPr>
            <a:cxnSpLocks noChangeShapeType="1"/>
            <a:endCxn id="7188" idx="3"/>
          </p:cNvCxnSpPr>
          <p:nvPr/>
        </p:nvCxnSpPr>
        <p:spPr bwMode="auto">
          <a:xfrm rot="10800000">
            <a:off x="7167563" y="3098800"/>
            <a:ext cx="1071562" cy="444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8" name="TextovéPole 34"/>
          <p:cNvSpPr txBox="1">
            <a:spLocks noChangeArrowheads="1"/>
          </p:cNvSpPr>
          <p:nvPr/>
        </p:nvSpPr>
        <p:spPr bwMode="auto">
          <a:xfrm>
            <a:off x="5953125" y="2928939"/>
            <a:ext cx="1214438" cy="338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cs-CZ" altLang="cs-CZ" sz="1600">
                <a:latin typeface="Times New Roman" panose="02020603050405020304" pitchFamily="18" charset="0"/>
                <a:cs typeface="Times New Roman" panose="02020603050405020304" pitchFamily="18" charset="0"/>
              </a:rPr>
              <a:t>kusadlo</a:t>
            </a:r>
          </a:p>
        </p:txBody>
      </p:sp>
      <p:cxnSp>
        <p:nvCxnSpPr>
          <p:cNvPr id="7189" name="Přímá spojovací čára 36"/>
          <p:cNvCxnSpPr>
            <a:cxnSpLocks noChangeShapeType="1"/>
          </p:cNvCxnSpPr>
          <p:nvPr/>
        </p:nvCxnSpPr>
        <p:spPr bwMode="auto">
          <a:xfrm rot="5400000">
            <a:off x="4952207" y="3572669"/>
            <a:ext cx="14287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0" name="Přímá spojovací čára 38"/>
          <p:cNvCxnSpPr>
            <a:cxnSpLocks noChangeShapeType="1"/>
            <a:endCxn id="7192" idx="1"/>
          </p:cNvCxnSpPr>
          <p:nvPr/>
        </p:nvCxnSpPr>
        <p:spPr bwMode="auto">
          <a:xfrm flipV="1">
            <a:off x="4953001" y="3598864"/>
            <a:ext cx="1000125" cy="1158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1" name="Přímá spojovací čára 40"/>
          <p:cNvCxnSpPr>
            <a:cxnSpLocks noChangeShapeType="1"/>
            <a:endCxn id="7192" idx="3"/>
          </p:cNvCxnSpPr>
          <p:nvPr/>
        </p:nvCxnSpPr>
        <p:spPr bwMode="auto">
          <a:xfrm rot="10800000" flipV="1">
            <a:off x="6953250" y="3500439"/>
            <a:ext cx="1428750" cy="984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92" name="TextovéPole 43"/>
          <p:cNvSpPr txBox="1">
            <a:spLocks noChangeArrowheads="1"/>
          </p:cNvSpPr>
          <p:nvPr/>
        </p:nvSpPr>
        <p:spPr bwMode="auto">
          <a:xfrm>
            <a:off x="5953126" y="3429000"/>
            <a:ext cx="1000125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cs-CZ" altLang="cs-CZ" sz="1600">
                <a:latin typeface="Times New Roman" panose="02020603050405020304" pitchFamily="18" charset="0"/>
                <a:cs typeface="Times New Roman" panose="02020603050405020304" pitchFamily="18" charset="0"/>
              </a:rPr>
              <a:t>čelist</a:t>
            </a:r>
          </a:p>
        </p:txBody>
      </p:sp>
      <p:cxnSp>
        <p:nvCxnSpPr>
          <p:cNvPr id="7193" name="Přímá spojovací čára 45"/>
          <p:cNvCxnSpPr>
            <a:cxnSpLocks noChangeShapeType="1"/>
            <a:endCxn id="7195" idx="1"/>
          </p:cNvCxnSpPr>
          <p:nvPr/>
        </p:nvCxnSpPr>
        <p:spPr bwMode="auto">
          <a:xfrm>
            <a:off x="4024313" y="4143375"/>
            <a:ext cx="1928812" cy="269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4" name="Přímá spojovací čára 48"/>
          <p:cNvCxnSpPr>
            <a:cxnSpLocks noChangeShapeType="1"/>
            <a:endCxn id="7195" idx="3"/>
          </p:cNvCxnSpPr>
          <p:nvPr/>
        </p:nvCxnSpPr>
        <p:spPr bwMode="auto">
          <a:xfrm rot="10800000" flipV="1">
            <a:off x="7239000" y="4144963"/>
            <a:ext cx="1714500" cy="25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95" name="TextovéPole 49"/>
          <p:cNvSpPr txBox="1">
            <a:spLocks noChangeArrowheads="1"/>
          </p:cNvSpPr>
          <p:nvPr/>
        </p:nvSpPr>
        <p:spPr bwMode="auto">
          <a:xfrm>
            <a:off x="5953126" y="4000500"/>
            <a:ext cx="1285875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cs-CZ" altLang="cs-CZ" sz="1600">
                <a:latin typeface="Times New Roman" panose="02020603050405020304" pitchFamily="18" charset="0"/>
                <a:cs typeface="Times New Roman" panose="02020603050405020304" pitchFamily="18" charset="0"/>
              </a:rPr>
              <a:t>dolní pysk</a:t>
            </a:r>
          </a:p>
        </p:txBody>
      </p:sp>
      <p:cxnSp>
        <p:nvCxnSpPr>
          <p:cNvPr id="7196" name="Přímá spojovací čára 65"/>
          <p:cNvCxnSpPr>
            <a:cxnSpLocks noChangeShapeType="1"/>
          </p:cNvCxnSpPr>
          <p:nvPr/>
        </p:nvCxnSpPr>
        <p:spPr bwMode="auto">
          <a:xfrm flipV="1">
            <a:off x="4595814" y="4786313"/>
            <a:ext cx="1285875" cy="2857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7" name="Přímá spojovací čára 67"/>
          <p:cNvCxnSpPr>
            <a:cxnSpLocks noChangeShapeType="1"/>
          </p:cNvCxnSpPr>
          <p:nvPr/>
        </p:nvCxnSpPr>
        <p:spPr bwMode="auto">
          <a:xfrm rot="10800000">
            <a:off x="7096126" y="4786314"/>
            <a:ext cx="1357313" cy="4286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98" name="TextovéPole 69"/>
          <p:cNvSpPr txBox="1">
            <a:spLocks noChangeArrowheads="1"/>
          </p:cNvSpPr>
          <p:nvPr/>
        </p:nvSpPr>
        <p:spPr bwMode="auto">
          <a:xfrm>
            <a:off x="5953125" y="4714875"/>
            <a:ext cx="1143000" cy="3381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cs-CZ" altLang="cs-CZ" sz="1600">
                <a:latin typeface="Times New Roman" panose="02020603050405020304" pitchFamily="18" charset="0"/>
                <a:cs typeface="Times New Roman" panose="02020603050405020304" pitchFamily="18" charset="0"/>
              </a:rPr>
              <a:t>makadla</a:t>
            </a:r>
          </a:p>
        </p:txBody>
      </p:sp>
      <p:sp>
        <p:nvSpPr>
          <p:cNvPr id="7199" name="TextovéPole 72"/>
          <p:cNvSpPr txBox="1">
            <a:spLocks noChangeArrowheads="1"/>
          </p:cNvSpPr>
          <p:nvPr/>
        </p:nvSpPr>
        <p:spPr bwMode="auto">
          <a:xfrm>
            <a:off x="2309814" y="6000750"/>
            <a:ext cx="214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Kousací </a:t>
            </a:r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(brouk)</a:t>
            </a:r>
          </a:p>
        </p:txBody>
      </p:sp>
      <p:sp>
        <p:nvSpPr>
          <p:cNvPr id="7200" name="TextovéPole 73"/>
          <p:cNvSpPr txBox="1">
            <a:spLocks noChangeArrowheads="1"/>
          </p:cNvSpPr>
          <p:nvPr/>
        </p:nvSpPr>
        <p:spPr bwMode="auto">
          <a:xfrm>
            <a:off x="7953376" y="6143625"/>
            <a:ext cx="214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Lízavě – sací</a:t>
            </a:r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 (včela)</a:t>
            </a:r>
          </a:p>
        </p:txBody>
      </p:sp>
      <p:sp>
        <p:nvSpPr>
          <p:cNvPr id="7201" name="TextovéPole 74"/>
          <p:cNvSpPr txBox="1">
            <a:spLocks noChangeArrowheads="1"/>
          </p:cNvSpPr>
          <p:nvPr/>
        </p:nvSpPr>
        <p:spPr bwMode="auto">
          <a:xfrm>
            <a:off x="5310189" y="1000125"/>
            <a:ext cx="2357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Ústní ústrojí hmyzu</a:t>
            </a:r>
          </a:p>
        </p:txBody>
      </p:sp>
    </p:spTree>
    <p:extLst>
      <p:ext uri="{BB962C8B-B14F-4D97-AF65-F5344CB8AC3E}">
        <p14:creationId xmlns:p14="http://schemas.microsoft.com/office/powerpoint/2010/main" val="37598821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981201" y="928689"/>
            <a:ext cx="3400425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buSzPct val="100000"/>
            </a:pPr>
            <a:endParaRPr lang="cs-CZ" altLang="cs-CZ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5953126" y="1143000"/>
            <a:ext cx="385762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endParaRPr lang="cs-CZ" altLang="cs-CZ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1952626" y="214314"/>
            <a:ext cx="832961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cs-CZ" altLang="cs-CZ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BEZOBRATLÍ</a:t>
            </a:r>
            <a:r>
              <a:rPr lang="cs-CZ" altLang="cs-CZ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altLang="cs-CZ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Podříše  mnohobuněční – Kmen členovci – Třída hmyz</a:t>
            </a:r>
            <a:endParaRPr lang="cs-CZ" altLang="cs-CZ"/>
          </a:p>
          <a:p>
            <a:pPr eaLnBrk="1" hangingPunct="1">
              <a:buSzPct val="100000"/>
            </a:pPr>
            <a:endParaRPr lang="cs-CZ" altLang="cs-CZ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1" name="TextovéPole 15"/>
          <p:cNvSpPr txBox="1">
            <a:spLocks noChangeArrowheads="1"/>
          </p:cNvSpPr>
          <p:nvPr/>
        </p:nvSpPr>
        <p:spPr bwMode="auto">
          <a:xfrm>
            <a:off x="2095501" y="928689"/>
            <a:ext cx="4429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cs-CZ" altLang="cs-CZ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cs-CZ" altLang="cs-CZ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2" name="Obrázek 11" descr="mix2012 0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1785938"/>
            <a:ext cx="2851150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Obrázek 12" descr="mix2012 00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3857626"/>
            <a:ext cx="1947862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Obrázek 13" descr="mix2012 00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071564"/>
            <a:ext cx="2547938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Obrázek 16" descr="mix2012 009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3786189"/>
            <a:ext cx="24876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ovéPole 13"/>
          <p:cNvSpPr txBox="1">
            <a:spLocks noChangeArrowheads="1"/>
          </p:cNvSpPr>
          <p:nvPr/>
        </p:nvSpPr>
        <p:spPr bwMode="auto">
          <a:xfrm>
            <a:off x="2024064" y="1071563"/>
            <a:ext cx="242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Typy noh hmyzu</a:t>
            </a:r>
          </a:p>
        </p:txBody>
      </p:sp>
      <p:sp>
        <p:nvSpPr>
          <p:cNvPr id="9227" name="TextovéPole 14"/>
          <p:cNvSpPr txBox="1">
            <a:spLocks noChangeArrowheads="1"/>
          </p:cNvSpPr>
          <p:nvPr/>
        </p:nvSpPr>
        <p:spPr bwMode="auto">
          <a:xfrm>
            <a:off x="1738314" y="4071938"/>
            <a:ext cx="1857375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1600">
                <a:latin typeface="Times New Roman" panose="02020603050405020304" pitchFamily="18" charset="0"/>
                <a:cs typeface="Times New Roman" panose="02020603050405020304" pitchFamily="18" charset="0"/>
              </a:rPr>
              <a:t>Noha s přísavným</a:t>
            </a:r>
          </a:p>
          <a:p>
            <a:r>
              <a:rPr lang="cs-CZ" altLang="cs-CZ" sz="1600">
                <a:latin typeface="Times New Roman" panose="02020603050405020304" pitchFamily="18" charset="0"/>
                <a:cs typeface="Times New Roman" panose="02020603050405020304" pitchFamily="18" charset="0"/>
              </a:rPr>
              <a:t>polštářkem na </a:t>
            </a:r>
          </a:p>
          <a:p>
            <a:r>
              <a:rPr lang="cs-CZ" altLang="cs-CZ" sz="1600">
                <a:latin typeface="Times New Roman" panose="02020603050405020304" pitchFamily="18" charset="0"/>
                <a:cs typeface="Times New Roman" panose="02020603050405020304" pitchFamily="18" charset="0"/>
              </a:rPr>
              <a:t>chodidle (moucha)</a:t>
            </a:r>
          </a:p>
        </p:txBody>
      </p:sp>
      <p:sp>
        <p:nvSpPr>
          <p:cNvPr id="9228" name="TextovéPole 15"/>
          <p:cNvSpPr txBox="1">
            <a:spLocks noChangeArrowheads="1"/>
          </p:cNvSpPr>
          <p:nvPr/>
        </p:nvSpPr>
        <p:spPr bwMode="auto">
          <a:xfrm>
            <a:off x="5095875" y="5357813"/>
            <a:ext cx="1214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1600">
                <a:latin typeface="Times New Roman" panose="02020603050405020304" pitchFamily="18" charset="0"/>
                <a:cs typeface="Times New Roman" panose="02020603050405020304" pitchFamily="18" charset="0"/>
              </a:rPr>
              <a:t>Kráčivá (brouk)</a:t>
            </a:r>
          </a:p>
        </p:txBody>
      </p:sp>
      <p:sp>
        <p:nvSpPr>
          <p:cNvPr id="9229" name="TextovéPole 16"/>
          <p:cNvSpPr txBox="1">
            <a:spLocks noChangeArrowheads="1"/>
          </p:cNvSpPr>
          <p:nvPr/>
        </p:nvSpPr>
        <p:spPr bwMode="auto">
          <a:xfrm>
            <a:off x="7810500" y="5857875"/>
            <a:ext cx="142875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1600">
                <a:latin typeface="Times New Roman" panose="02020603050405020304" pitchFamily="18" charset="0"/>
                <a:cs typeface="Times New Roman" panose="02020603050405020304" pitchFamily="18" charset="0"/>
              </a:rPr>
              <a:t>Přichycovací (veš)</a:t>
            </a:r>
          </a:p>
        </p:txBody>
      </p:sp>
      <p:sp>
        <p:nvSpPr>
          <p:cNvPr id="9230" name="TextovéPole 17"/>
          <p:cNvSpPr txBox="1">
            <a:spLocks noChangeArrowheads="1"/>
          </p:cNvSpPr>
          <p:nvPr/>
        </p:nvSpPr>
        <p:spPr bwMode="auto">
          <a:xfrm>
            <a:off x="7524750" y="2928938"/>
            <a:ext cx="1214438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1600">
                <a:latin typeface="Times New Roman" panose="02020603050405020304" pitchFamily="18" charset="0"/>
                <a:cs typeface="Times New Roman" panose="02020603050405020304" pitchFamily="18" charset="0"/>
              </a:rPr>
              <a:t>Skákací</a:t>
            </a:r>
          </a:p>
          <a:p>
            <a:r>
              <a:rPr lang="cs-CZ" altLang="cs-CZ" sz="1600">
                <a:latin typeface="Times New Roman" panose="02020603050405020304" pitchFamily="18" charset="0"/>
                <a:cs typeface="Times New Roman" panose="02020603050405020304" pitchFamily="18" charset="0"/>
              </a:rPr>
              <a:t>(kobylka)</a:t>
            </a:r>
          </a:p>
        </p:txBody>
      </p:sp>
      <p:pic>
        <p:nvPicPr>
          <p:cNvPr id="9231" name="Obrázek 14" descr="mix2012 008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6" y="857250"/>
            <a:ext cx="21875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TextovéPole 18"/>
          <p:cNvSpPr txBox="1">
            <a:spLocks noChangeArrowheads="1"/>
          </p:cNvSpPr>
          <p:nvPr/>
        </p:nvSpPr>
        <p:spPr bwMode="auto">
          <a:xfrm>
            <a:off x="6238875" y="857251"/>
            <a:ext cx="1214438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1600">
                <a:latin typeface="Times New Roman" panose="02020603050405020304" pitchFamily="18" charset="0"/>
                <a:cs typeface="Times New Roman" panose="02020603050405020304" pitchFamily="18" charset="0"/>
              </a:rPr>
              <a:t>Hrabavá</a:t>
            </a:r>
          </a:p>
          <a:p>
            <a:r>
              <a:rPr lang="cs-CZ" altLang="cs-CZ" sz="1600">
                <a:latin typeface="Times New Roman" panose="02020603050405020304" pitchFamily="18" charset="0"/>
                <a:cs typeface="Times New Roman" panose="02020603050405020304" pitchFamily="18" charset="0"/>
              </a:rPr>
              <a:t>(krtonožka)</a:t>
            </a:r>
          </a:p>
          <a:p>
            <a:endParaRPr lang="cs-CZ" altLang="cs-CZ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3328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1981200" y="274639"/>
            <a:ext cx="8229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endParaRPr lang="cs-CZ" altLang="cs-CZ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2168526" y="2286001"/>
            <a:ext cx="1809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6096000" y="1071563"/>
            <a:ext cx="4357688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pic>
        <p:nvPicPr>
          <p:cNvPr id="10245" name="Obrázek 8" descr="mix2012 0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1" y="857251"/>
            <a:ext cx="1947863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Obrázek 9" descr="mix2012 01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3786189"/>
            <a:ext cx="150018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Obrázek 10" descr="mix2012 00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857250"/>
            <a:ext cx="158115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Obrázek 11" descr="mix2012 01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3714750"/>
            <a:ext cx="18383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ovéPole 10"/>
          <p:cNvSpPr txBox="1">
            <a:spLocks noChangeArrowheads="1"/>
          </p:cNvSpPr>
          <p:nvPr/>
        </p:nvSpPr>
        <p:spPr bwMode="auto">
          <a:xfrm>
            <a:off x="3238500" y="2928939"/>
            <a:ext cx="357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250" name="TextovéPole 11"/>
          <p:cNvSpPr txBox="1">
            <a:spLocks noChangeArrowheads="1"/>
          </p:cNvSpPr>
          <p:nvPr/>
        </p:nvSpPr>
        <p:spPr bwMode="auto">
          <a:xfrm>
            <a:off x="5167314" y="2857500"/>
            <a:ext cx="357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251" name="TextovéPole 12"/>
          <p:cNvSpPr txBox="1">
            <a:spLocks noChangeArrowheads="1"/>
          </p:cNvSpPr>
          <p:nvPr/>
        </p:nvSpPr>
        <p:spPr bwMode="auto">
          <a:xfrm>
            <a:off x="2881314" y="5572125"/>
            <a:ext cx="357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252" name="TextovéPole 13"/>
          <p:cNvSpPr txBox="1">
            <a:spLocks noChangeArrowheads="1"/>
          </p:cNvSpPr>
          <p:nvPr/>
        </p:nvSpPr>
        <p:spPr bwMode="auto">
          <a:xfrm>
            <a:off x="5167314" y="5572125"/>
            <a:ext cx="357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253" name="TextovéPole 14"/>
          <p:cNvSpPr txBox="1">
            <a:spLocks noChangeArrowheads="1"/>
          </p:cNvSpPr>
          <p:nvPr/>
        </p:nvSpPr>
        <p:spPr bwMode="auto">
          <a:xfrm>
            <a:off x="1881189" y="6143625"/>
            <a:ext cx="3786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Popiš obrázky 1 - 4 .</a:t>
            </a:r>
          </a:p>
        </p:txBody>
      </p:sp>
      <p:pic>
        <p:nvPicPr>
          <p:cNvPr id="10254" name="Obrázek 8" descr="mix2012 01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4" y="2143126"/>
            <a:ext cx="3817937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5" name="TextovéPole 16"/>
          <p:cNvSpPr txBox="1">
            <a:spLocks noChangeArrowheads="1"/>
          </p:cNvSpPr>
          <p:nvPr/>
        </p:nvSpPr>
        <p:spPr bwMode="auto">
          <a:xfrm>
            <a:off x="6238875" y="1071563"/>
            <a:ext cx="3143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Dýchací soustava hmyzu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soustava vzdušnic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rozvádění kyslíku do těla</a:t>
            </a:r>
          </a:p>
        </p:txBody>
      </p:sp>
      <p:sp>
        <p:nvSpPr>
          <p:cNvPr id="10256" name="TextovéPole 17"/>
          <p:cNvSpPr txBox="1">
            <a:spLocks noChangeArrowheads="1"/>
          </p:cNvSpPr>
          <p:nvPr/>
        </p:nvSpPr>
        <p:spPr bwMode="auto">
          <a:xfrm>
            <a:off x="1881189" y="357189"/>
            <a:ext cx="75723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BEZOBRATLÍ</a:t>
            </a:r>
            <a:r>
              <a:rPr lang="cs-CZ" altLang="cs-CZ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altLang="cs-CZ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Podříše  mnohobuněční – Kmen členovci – Třída hmyz</a:t>
            </a:r>
            <a:endParaRPr lang="cs-CZ" altLang="cs-CZ"/>
          </a:p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614579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981200" y="274638"/>
            <a:ext cx="82296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endParaRPr lang="cs-CZ" altLang="cs-CZ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cs-CZ" altLang="cs-CZ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BEZOBRATLÍ</a:t>
            </a:r>
            <a:r>
              <a:rPr lang="cs-CZ" altLang="cs-CZ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altLang="cs-CZ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Podříše  mnohobuněční – Kmen členovci – Třída hmyz</a:t>
            </a:r>
            <a:endParaRPr lang="cs-CZ" altLang="cs-CZ"/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cs-CZ" altLang="cs-CZ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buSzPct val="100000"/>
            </a:pPr>
            <a:endParaRPr lang="cs-CZ" altLang="cs-CZ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981200" y="1000125"/>
            <a:ext cx="411480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SzPct val="100000"/>
            </a:pPr>
            <a:endParaRPr lang="cs-CZ" altLang="cs-CZ" sz="1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250"/>
              </a:spcBef>
              <a:buClr>
                <a:srgbClr val="000000"/>
              </a:buClr>
              <a:buSzPct val="100000"/>
            </a:pPr>
            <a:endParaRPr lang="cs-CZ" altLang="cs-CZ" sz="1000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125"/>
              </a:spcBef>
              <a:buClr>
                <a:srgbClr val="000000"/>
              </a:buClr>
              <a:buSzPct val="100000"/>
            </a:pPr>
            <a:endParaRPr lang="cs-CZ" altLang="cs-CZ" sz="5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125"/>
              </a:spcBef>
              <a:buClr>
                <a:srgbClr val="000000"/>
              </a:buClr>
              <a:buSzPct val="100000"/>
            </a:pPr>
            <a:endParaRPr lang="cs-CZ" altLang="cs-CZ" sz="5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125"/>
              </a:spcBef>
              <a:buClr>
                <a:srgbClr val="000000"/>
              </a:buClr>
              <a:buSzPct val="100000"/>
            </a:pPr>
            <a:endParaRPr lang="cs-CZ" altLang="cs-CZ" sz="5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125"/>
              </a:spcBef>
              <a:buSzPct val="100000"/>
            </a:pPr>
            <a:endParaRPr lang="cs-CZ" altLang="cs-CZ" sz="5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125"/>
              </a:spcBef>
              <a:buSzPct val="100000"/>
            </a:pPr>
            <a:endParaRPr lang="cs-CZ" altLang="cs-CZ" sz="5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6381750" y="1000125"/>
            <a:ext cx="4071938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5953126" y="1000126"/>
            <a:ext cx="4214813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cs-CZ" altLang="cs-CZ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cs-CZ" altLang="cs-CZ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cs-CZ" altLang="cs-CZ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cs-CZ" altLang="cs-CZ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cs-CZ" altLang="cs-CZ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cs-CZ" altLang="cs-CZ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952626" y="1214439"/>
            <a:ext cx="35718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180975">
              <a:buClr>
                <a:srgbClr val="000000"/>
              </a:buClr>
              <a:buSzPct val="100000"/>
              <a:defRPr/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095501" y="1000126"/>
            <a:ext cx="5000625" cy="7540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Včela medonosná</a:t>
            </a:r>
          </a:p>
          <a:p>
            <a:pPr>
              <a:defRPr/>
            </a:pPr>
            <a:r>
              <a:rPr lang="cs-CZ" sz="2000" i="1" dirty="0">
                <a:latin typeface="Times New Roman" pitchFamily="18" charset="0"/>
                <a:cs typeface="Times New Roman" pitchFamily="18" charset="0"/>
              </a:rPr>
              <a:t>Význam:</a:t>
            </a:r>
          </a:p>
          <a:p>
            <a:pPr indent="176213">
              <a:buFont typeface="Arial" pitchFamily="34" charset="0"/>
              <a:buChar char="•"/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Opylování rostlin</a:t>
            </a:r>
          </a:p>
          <a:p>
            <a:pPr indent="176213">
              <a:buFont typeface="Arial" pitchFamily="34" charset="0"/>
              <a:buChar char="•"/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Získávání medu</a:t>
            </a:r>
          </a:p>
          <a:p>
            <a:pPr indent="176213">
              <a:buFont typeface="Arial" pitchFamily="34" charset="0"/>
              <a:buChar char="•"/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Výroba vosku</a:t>
            </a:r>
          </a:p>
          <a:p>
            <a:pPr indent="176213">
              <a:buFont typeface="Arial" pitchFamily="34" charset="0"/>
              <a:buChar char="•"/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Další produkty</a:t>
            </a:r>
            <a:r>
              <a:rPr lang="cs-CZ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(propolis,</a:t>
            </a:r>
          </a:p>
          <a:p>
            <a:pPr indent="176213"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mateří kašička, jed)</a:t>
            </a:r>
          </a:p>
          <a:p>
            <a:pPr>
              <a:defRPr/>
            </a:pPr>
            <a:r>
              <a:rPr lang="cs-CZ" sz="2000" i="1" dirty="0">
                <a:latin typeface="Times New Roman" pitchFamily="18" charset="0"/>
                <a:cs typeface="Times New Roman" pitchFamily="18" charset="0"/>
              </a:rPr>
              <a:t>Život včel</a:t>
            </a:r>
          </a:p>
          <a:p>
            <a:pPr indent="176213">
              <a:buFont typeface="Arial" pitchFamily="34" charset="0"/>
              <a:buChar char="•"/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Společenstva – včelstva</a:t>
            </a:r>
          </a:p>
          <a:p>
            <a:pPr>
              <a:defRPr/>
            </a:pP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Matka</a:t>
            </a:r>
          </a:p>
          <a:p>
            <a:pPr indent="176213">
              <a:buFont typeface="Arial" pitchFamily="34" charset="0"/>
              <a:buChar char="•"/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Jedna</a:t>
            </a:r>
          </a:p>
          <a:p>
            <a:pPr indent="176213">
              <a:buFont typeface="Arial" pitchFamily="34" charset="0"/>
              <a:buChar char="•"/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Vyvinuté rozmnožovací orgány</a:t>
            </a:r>
          </a:p>
          <a:p>
            <a:pPr indent="176213">
              <a:buFont typeface="Arial" pitchFamily="34" charset="0"/>
              <a:buChar char="•"/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Žije 3 - 4 roky</a:t>
            </a:r>
          </a:p>
          <a:p>
            <a:pPr>
              <a:defRPr/>
            </a:pP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Trubec</a:t>
            </a:r>
          </a:p>
          <a:p>
            <a:pPr indent="176213">
              <a:buFont typeface="Arial" pitchFamily="34" charset="0"/>
              <a:buChar char="•"/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Počet 300 – 600 </a:t>
            </a:r>
          </a:p>
          <a:p>
            <a:pPr indent="176213">
              <a:buFont typeface="Arial" pitchFamily="34" charset="0"/>
              <a:buChar char="•"/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Žijí 6 týdnů</a:t>
            </a:r>
          </a:p>
          <a:p>
            <a:pPr indent="176213">
              <a:buFont typeface="Arial" pitchFamily="34" charset="0"/>
              <a:buChar char="•"/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Oplození matky</a:t>
            </a:r>
          </a:p>
          <a:p>
            <a:pPr indent="176213">
              <a:buFont typeface="Arial" pitchFamily="34" charset="0"/>
              <a:buChar char="•"/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Na podzim jsou vyhnáni z úlu</a:t>
            </a:r>
          </a:p>
          <a:p>
            <a:pPr>
              <a:defRPr/>
            </a:pP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  <a:p>
            <a:pPr indent="176213">
              <a:buFont typeface="Arial" pitchFamily="34" charset="0"/>
              <a:buChar char="•"/>
              <a:defRPr/>
            </a:pP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  <a:p>
            <a:pPr indent="176213">
              <a:defRPr/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indent="176213">
              <a:buFont typeface="Arial" pitchFamily="34" charset="0"/>
              <a:buChar char="•"/>
              <a:defRPr/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2" name="Obrázek 8" descr="800px-Apis_mellifera_carnica_fema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785813"/>
            <a:ext cx="42862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Obdélník 9"/>
          <p:cNvSpPr>
            <a:spLocks noChangeArrowheads="1"/>
          </p:cNvSpPr>
          <p:nvPr/>
        </p:nvSpPr>
        <p:spPr bwMode="auto">
          <a:xfrm>
            <a:off x="6096000" y="3571876"/>
            <a:ext cx="2357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cs-CZ" altLang="cs-CZ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[3] Včela medonosná 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167438" y="4071938"/>
            <a:ext cx="4000500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Dělnice</a:t>
            </a:r>
          </a:p>
          <a:p>
            <a:pPr indent="176213">
              <a:buFont typeface="Arial" pitchFamily="34" charset="0"/>
              <a:buChar char="•"/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Počet 20 – 70 tisíc</a:t>
            </a:r>
          </a:p>
          <a:p>
            <a:pPr indent="176213">
              <a:buFont typeface="Arial" pitchFamily="34" charset="0"/>
              <a:buChar char="•"/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Žijí 6 – 8 týdnů</a:t>
            </a:r>
          </a:p>
          <a:p>
            <a:pPr indent="176213">
              <a:buFont typeface="Arial" pitchFamily="34" charset="0"/>
              <a:buChar char="•"/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Mají žihadlo</a:t>
            </a:r>
          </a:p>
          <a:p>
            <a:pPr indent="176213">
              <a:buFont typeface="Arial" pitchFamily="34" charset="0"/>
              <a:buChar char="•"/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Krmí larvy, čistí úl, staví plásty,</a:t>
            </a:r>
          </a:p>
          <a:p>
            <a:pPr indent="176213"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nosí pyl a nektar, vytvářejí med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Narozené na konci léta přečkávají   zimu</a:t>
            </a:r>
          </a:p>
          <a:p>
            <a:pPr indent="176213">
              <a:defRPr/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6264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ovéPole 2"/>
          <p:cNvSpPr txBox="1">
            <a:spLocks noChangeArrowheads="1"/>
          </p:cNvSpPr>
          <p:nvPr/>
        </p:nvSpPr>
        <p:spPr bwMode="auto">
          <a:xfrm>
            <a:off x="2309814" y="428625"/>
            <a:ext cx="75009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BEZOBRATLÍ</a:t>
            </a:r>
            <a:r>
              <a:rPr lang="cs-CZ" altLang="cs-CZ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altLang="cs-CZ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Podříše  mnohobuněční – Kmen členovci – Třída hmyz</a:t>
            </a:r>
            <a:endParaRPr lang="cs-CZ" altLang="cs-CZ"/>
          </a:p>
          <a:p>
            <a:endParaRPr lang="cs-CZ" altLang="cs-CZ"/>
          </a:p>
        </p:txBody>
      </p:sp>
      <p:pic>
        <p:nvPicPr>
          <p:cNvPr id="12291" name="Zástupný symbol pro obsah 5" descr="535px-Honeybee_pollen_116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1285876"/>
            <a:ext cx="3930650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Obrázek 10" descr="Apis_mellifera_sicul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4" y="1714500"/>
            <a:ext cx="381158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Elipsa 12"/>
          <p:cNvSpPr>
            <a:spLocks noChangeArrowheads="1"/>
          </p:cNvSpPr>
          <p:nvPr/>
        </p:nvSpPr>
        <p:spPr bwMode="auto">
          <a:xfrm>
            <a:off x="7810500" y="3000375"/>
            <a:ext cx="928688" cy="928688"/>
          </a:xfrm>
          <a:prstGeom prst="ellipse">
            <a:avLst/>
          </a:prstGeom>
          <a:noFill/>
          <a:ln w="47625" algn="ctr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12294" name="TextovéPole 6"/>
          <p:cNvSpPr txBox="1">
            <a:spLocks noChangeArrowheads="1"/>
          </p:cNvSpPr>
          <p:nvPr/>
        </p:nvSpPr>
        <p:spPr bwMode="auto">
          <a:xfrm>
            <a:off x="2238375" y="5786439"/>
            <a:ext cx="2000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rPr>
              <a:t>[4] Sběr pylu</a:t>
            </a:r>
          </a:p>
        </p:txBody>
      </p:sp>
      <p:sp>
        <p:nvSpPr>
          <p:cNvPr id="12295" name="TextovéPole 7"/>
          <p:cNvSpPr txBox="1">
            <a:spLocks noChangeArrowheads="1"/>
          </p:cNvSpPr>
          <p:nvPr/>
        </p:nvSpPr>
        <p:spPr bwMode="auto">
          <a:xfrm>
            <a:off x="6381751" y="4714876"/>
            <a:ext cx="1571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rPr>
              <a:t>[5] Včelí královna</a:t>
            </a:r>
          </a:p>
        </p:txBody>
      </p:sp>
    </p:spTree>
    <p:extLst>
      <p:ext uri="{BB962C8B-B14F-4D97-AF65-F5344CB8AC3E}">
        <p14:creationId xmlns:p14="http://schemas.microsoft.com/office/powerpoint/2010/main" val="402466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ovéPole 2"/>
          <p:cNvSpPr txBox="1">
            <a:spLocks noChangeArrowheads="1"/>
          </p:cNvSpPr>
          <p:nvPr/>
        </p:nvSpPr>
        <p:spPr bwMode="auto">
          <a:xfrm>
            <a:off x="2309814" y="571500"/>
            <a:ext cx="7572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BEZOBRATLÍ</a:t>
            </a:r>
            <a:r>
              <a:rPr lang="cs-CZ" altLang="cs-CZ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altLang="cs-CZ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Podříše  mnohobuněční – Kmen členovci – Třída hmyz</a:t>
            </a:r>
            <a:endParaRPr lang="cs-CZ" altLang="cs-CZ"/>
          </a:p>
          <a:p>
            <a:endParaRPr lang="cs-CZ" altLang="cs-CZ"/>
          </a:p>
        </p:txBody>
      </p:sp>
      <p:sp>
        <p:nvSpPr>
          <p:cNvPr id="4" name="TextovéPole 3"/>
          <p:cNvSpPr txBox="1"/>
          <p:nvPr/>
        </p:nvSpPr>
        <p:spPr>
          <a:xfrm>
            <a:off x="2166938" y="1214438"/>
            <a:ext cx="40005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Vývin včel</a:t>
            </a:r>
          </a:p>
          <a:p>
            <a:pPr indent="176213">
              <a:buFont typeface="Arial" pitchFamily="34" charset="0"/>
              <a:buChar char="•"/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Trvá 21 dní</a:t>
            </a:r>
          </a:p>
          <a:p>
            <a:pPr indent="176213">
              <a:buFont typeface="Arial" pitchFamily="34" charset="0"/>
              <a:buChar char="•"/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Stadia vývoje – vajíčko, larva,</a:t>
            </a:r>
          </a:p>
          <a:p>
            <a:pPr indent="176213"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                         kukla, dospělec</a:t>
            </a:r>
          </a:p>
          <a:p>
            <a:pPr indent="176213">
              <a:buFont typeface="Arial" pitchFamily="34" charset="0"/>
              <a:buChar char="•"/>
              <a:defRPr/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Obrázek 5" descr="800px-Birth_of_black_bee_%28Apis_mellifera_mellifera%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1" y="2643189"/>
            <a:ext cx="6335713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381751" y="1357313"/>
            <a:ext cx="392906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Vývin matky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Larvy jsou krmeny výměšky hltanových žláz mladých dělnic</a:t>
            </a:r>
          </a:p>
        </p:txBody>
      </p:sp>
      <p:sp>
        <p:nvSpPr>
          <p:cNvPr id="13318" name="TextovéPole 6"/>
          <p:cNvSpPr txBox="1">
            <a:spLocks noChangeArrowheads="1"/>
          </p:cNvSpPr>
          <p:nvPr/>
        </p:nvSpPr>
        <p:spPr bwMode="auto">
          <a:xfrm>
            <a:off x="2166938" y="6143626"/>
            <a:ext cx="2000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rPr>
              <a:t>[6] Vývin včel</a:t>
            </a:r>
          </a:p>
        </p:txBody>
      </p:sp>
      <p:pic>
        <p:nvPicPr>
          <p:cNvPr id="13319" name="Obrázek 7" descr="800px-A_swarm_of_Apis_mellifera_-_2005110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1950" y="3071811"/>
            <a:ext cx="307181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13320" name="TextovéPole 8"/>
          <p:cNvSpPr txBox="1">
            <a:spLocks noChangeArrowheads="1"/>
          </p:cNvSpPr>
          <p:nvPr/>
        </p:nvSpPr>
        <p:spPr bwMode="auto">
          <a:xfrm>
            <a:off x="8239126" y="5857876"/>
            <a:ext cx="10715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rPr>
              <a:t>[7] Včelí roj</a:t>
            </a:r>
          </a:p>
        </p:txBody>
      </p:sp>
    </p:spTree>
    <p:extLst>
      <p:ext uri="{BB962C8B-B14F-4D97-AF65-F5344CB8AC3E}">
        <p14:creationId xmlns:p14="http://schemas.microsoft.com/office/powerpoint/2010/main" val="55817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1881188" y="214314"/>
            <a:ext cx="82296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cs-CZ" altLang="cs-CZ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BEZOBRATLÍ</a:t>
            </a:r>
            <a:r>
              <a:rPr lang="cs-CZ" altLang="cs-CZ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altLang="cs-CZ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Podříše  mnohobuněční – Kmen členovci – Třída hmyz</a:t>
            </a:r>
            <a:endParaRPr lang="cs-CZ" altLang="cs-CZ"/>
          </a:p>
          <a:p>
            <a:pPr algn="ctr" eaLnBrk="1" hangingPunct="1">
              <a:buSzPct val="100000"/>
            </a:pPr>
            <a:endParaRPr lang="cs-CZ" altLang="cs-CZ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738313" y="1143000"/>
            <a:ext cx="4114800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buSzPct val="100000"/>
            </a:pPr>
            <a:endParaRPr lang="cs-CZ" altLang="cs-CZ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Zástupný symbol pro obsah 3" descr="Waggle_dan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9" y="989013"/>
            <a:ext cx="200025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ovéPole 7"/>
          <p:cNvSpPr txBox="1">
            <a:spLocks noChangeArrowheads="1"/>
          </p:cNvSpPr>
          <p:nvPr/>
        </p:nvSpPr>
        <p:spPr bwMode="auto">
          <a:xfrm>
            <a:off x="2452689" y="6580188"/>
            <a:ext cx="17859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rPr>
              <a:t>[8] včelí tanečky</a:t>
            </a:r>
          </a:p>
        </p:txBody>
      </p:sp>
      <p:sp>
        <p:nvSpPr>
          <p:cNvPr id="14342" name="TextovéPole 8"/>
          <p:cNvSpPr txBox="1">
            <a:spLocks noChangeArrowheads="1"/>
          </p:cNvSpPr>
          <p:nvPr/>
        </p:nvSpPr>
        <p:spPr bwMode="auto">
          <a:xfrm>
            <a:off x="4810126" y="928688"/>
            <a:ext cx="5072063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Včelí tanečky</a:t>
            </a:r>
            <a:endParaRPr lang="cs-CZ" altLang="cs-CZ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Pokud včela najde potravu, vrátí se do úlu a tancuje . </a:t>
            </a:r>
          </a:p>
          <a:p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Rychlost tance – množství potravy.</a:t>
            </a:r>
          </a:p>
          <a:p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Směr tance – odklonění osmičky od Slunce. </a:t>
            </a:r>
          </a:p>
          <a:p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Osmička – potrava daleko, kruh – potrava blízko.</a:t>
            </a:r>
          </a:p>
        </p:txBody>
      </p:sp>
      <p:sp>
        <p:nvSpPr>
          <p:cNvPr id="14343" name="TextovéPole 9"/>
          <p:cNvSpPr txBox="1">
            <a:spLocks noChangeArrowheads="1"/>
          </p:cNvSpPr>
          <p:nvPr/>
        </p:nvSpPr>
        <p:spPr bwMode="auto">
          <a:xfrm>
            <a:off x="4953001" y="2786063"/>
            <a:ext cx="471487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cs-CZ" altLang="cs-CZ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Opakování:</a:t>
            </a:r>
          </a:p>
          <a:p>
            <a:r>
              <a:rPr lang="cs-CZ" altLang="cs-CZ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Vyjmenuj společné znaky hmyzu.</a:t>
            </a:r>
          </a:p>
          <a:p>
            <a:r>
              <a:rPr lang="cs-CZ" altLang="cs-CZ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jsou vzdušnice?</a:t>
            </a:r>
          </a:p>
          <a:p>
            <a:r>
              <a:rPr lang="cs-CZ" altLang="cs-CZ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Popiš význam včely medonosné.</a:t>
            </a:r>
          </a:p>
          <a:p>
            <a:r>
              <a:rPr lang="cs-CZ" altLang="cs-CZ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dlouho trvá vývoj včely?</a:t>
            </a:r>
          </a:p>
          <a:p>
            <a:r>
              <a:rPr lang="cs-CZ" altLang="cs-CZ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víš o včelí královně?</a:t>
            </a:r>
          </a:p>
          <a:p>
            <a:r>
              <a:rPr lang="cs-CZ" altLang="cs-CZ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víš o dělnici?</a:t>
            </a:r>
          </a:p>
          <a:p>
            <a:r>
              <a:rPr lang="cs-CZ" altLang="cs-CZ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Jaký význam mají pro včelstvo trubci?</a:t>
            </a:r>
          </a:p>
          <a:p>
            <a:r>
              <a:rPr lang="cs-CZ" altLang="cs-CZ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 typy ústního ústrojí hmyzu znáš?</a:t>
            </a:r>
          </a:p>
          <a:p>
            <a:r>
              <a:rPr lang="cs-CZ" altLang="cs-CZ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Popiš, jak se včely dorozumívají.</a:t>
            </a:r>
          </a:p>
          <a:p>
            <a:endParaRPr lang="cs-CZ" altLang="cs-CZ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4904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426</Words>
  <Application>Microsoft Office PowerPoint</Application>
  <PresentationFormat>Širokoúhlá obrazovka</PresentationFormat>
  <Paragraphs>136</Paragraphs>
  <Slides>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 Unicode MS</vt:lpstr>
      <vt:lpstr>Arial</vt:lpstr>
      <vt:lpstr>Calibri</vt:lpstr>
      <vt:lpstr>Calibri Light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Eva Pechková</dc:creator>
  <cp:lastModifiedBy>Eva Pechková</cp:lastModifiedBy>
  <cp:revision>2</cp:revision>
  <dcterms:created xsi:type="dcterms:W3CDTF">2020-05-04T05:36:30Z</dcterms:created>
  <dcterms:modified xsi:type="dcterms:W3CDTF">2020-05-04T05:39:57Z</dcterms:modified>
</cp:coreProperties>
</file>