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0" r:id="rId3"/>
    <p:sldId id="266" r:id="rId4"/>
    <p:sldId id="261" r:id="rId5"/>
    <p:sldId id="258" r:id="rId6"/>
    <p:sldId id="26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2CB94-360D-415D-BE8D-E25EF519A72F}" type="datetimeFigureOut">
              <a:rPr lang="cs-CZ" smtClean="0"/>
              <a:pPr/>
              <a:t>25. 3. 2015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0FD54-F8B6-43F1-B286-5DA403151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Co mají společného obrázky?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Voda, parašutista i jezdci padají k Zemi.</a:t>
            </a:r>
            <a:endParaRPr lang="cs-CZ" dirty="0"/>
          </a:p>
        </p:txBody>
      </p:sp>
      <p:pic>
        <p:nvPicPr>
          <p:cNvPr id="7" name="Obrázek 6" descr="447px-Padak-prista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1268760"/>
            <a:ext cx="2702886" cy="3621988"/>
          </a:xfrm>
          <a:prstGeom prst="rect">
            <a:avLst/>
          </a:prstGeom>
        </p:spPr>
      </p:pic>
      <p:pic>
        <p:nvPicPr>
          <p:cNvPr id="4" name="Picture 3" descr="C:\Documents and Settings\Vaclav\Local Settings\Temporary Internet Files\Content.IE5\614RRRX1\MP90040694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556792"/>
            <a:ext cx="2081784" cy="3121152"/>
          </a:xfrm>
          <a:prstGeom prst="rect">
            <a:avLst/>
          </a:prstGeom>
          <a:noFill/>
        </p:spPr>
      </p:pic>
      <p:pic>
        <p:nvPicPr>
          <p:cNvPr id="6" name="Picture 5" descr="C:\Documents and Settings\Vaclav\Local Settings\Temporary Internet Files\Content.IE5\MKTZQQOM\MP900181805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268760"/>
            <a:ext cx="2310384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Všichni máme zkušenost, že pustíme-li jakýkoli předmět nad zemí, padá k Zemi.  </a:t>
            </a:r>
            <a:r>
              <a:rPr lang="cs-CZ" dirty="0" smtClean="0"/>
              <a:t>  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           </a:t>
            </a:r>
          </a:p>
          <a:p>
            <a:pPr marL="0">
              <a:buNone/>
            </a:pPr>
            <a:r>
              <a:rPr lang="cs-CZ" dirty="0" smtClean="0">
                <a:solidFill>
                  <a:srgbClr val="00B050"/>
                </a:solidFill>
              </a:rPr>
              <a:t>Země působí na všechna tělesa přitažlivou silou, která se nazývá </a:t>
            </a:r>
            <a:r>
              <a:rPr lang="cs-CZ" dirty="0" smtClean="0">
                <a:solidFill>
                  <a:srgbClr val="FF0000"/>
                </a:solidFill>
              </a:rPr>
              <a:t>gravitační síla</a:t>
            </a: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označení:			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baseline="-25000" dirty="0" err="1" smtClean="0">
                <a:solidFill>
                  <a:srgbClr val="FF0000"/>
                </a:solidFill>
              </a:rPr>
              <a:t>g</a:t>
            </a:r>
            <a:endParaRPr lang="cs-CZ" baseline="-25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základní jednotka:	</a:t>
            </a:r>
            <a:r>
              <a:rPr lang="cs-CZ" dirty="0" smtClean="0">
                <a:solidFill>
                  <a:srgbClr val="FF0000"/>
                </a:solidFill>
              </a:rPr>
              <a:t>N (newton)</a:t>
            </a: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výpočet: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baseline="-25000" dirty="0" err="1" smtClean="0">
                <a:solidFill>
                  <a:srgbClr val="FF0000"/>
                </a:solidFill>
              </a:rPr>
              <a:t>g</a:t>
            </a:r>
            <a:r>
              <a:rPr lang="cs-CZ" baseline="-25000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= m . g	</a:t>
            </a:r>
            <a:r>
              <a:rPr lang="cs-CZ" dirty="0" smtClean="0">
                <a:solidFill>
                  <a:srgbClr val="0070C0"/>
                </a:solidFill>
              </a:rPr>
              <a:t>m - hmotnost tělesa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				g=10 N/kg</a:t>
            </a:r>
          </a:p>
        </p:txBody>
      </p:sp>
      <p:sp>
        <p:nvSpPr>
          <p:cNvPr id="5" name="Obdélník 4"/>
          <p:cNvSpPr/>
          <p:nvPr/>
        </p:nvSpPr>
        <p:spPr>
          <a:xfrm>
            <a:off x="1979712" y="5661248"/>
            <a:ext cx="1785950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4" name="Picture 6" descr="C:\Documents and Settings\Vaclav\Local Settings\Temporary Internet Files\Content.IE5\07686M81\MC9003466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124744"/>
            <a:ext cx="2518792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V jakém směru působí Země na tělesa gravitační silou? 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91982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dirty="0" smtClean="0">
                <a:solidFill>
                  <a:srgbClr val="00B050"/>
                </a:solidFill>
              </a:rPr>
              <a:t>Směr, ve kterém působí Země gravitační silou, se nazývá</a:t>
            </a:r>
            <a:r>
              <a:rPr lang="cs-CZ" dirty="0" smtClean="0"/>
              <a:t> </a:t>
            </a:r>
            <a:r>
              <a:rPr lang="cs-CZ" dirty="0" smtClean="0">
                <a:solidFill>
                  <a:srgbClr val="FF0000"/>
                </a:solidFill>
              </a:rPr>
              <a:t>svislý směr</a:t>
            </a:r>
            <a:r>
              <a:rPr lang="cs-CZ" dirty="0" smtClean="0"/>
              <a:t>. </a:t>
            </a:r>
            <a:r>
              <a:rPr lang="cs-CZ" dirty="0" smtClean="0">
                <a:solidFill>
                  <a:srgbClr val="00B050"/>
                </a:solidFill>
              </a:rPr>
              <a:t>Gravitační síla působí                   do středu Země.</a:t>
            </a: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Směr určujeme </a:t>
            </a:r>
            <a:r>
              <a:rPr lang="cs-CZ" dirty="0" smtClean="0">
                <a:solidFill>
                  <a:srgbClr val="FF0000"/>
                </a:solidFill>
              </a:rPr>
              <a:t>olovnicí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i="1" dirty="0" smtClean="0">
                <a:solidFill>
                  <a:srgbClr val="0070C0"/>
                </a:solidFill>
              </a:rPr>
              <a:t>(</a:t>
            </a:r>
            <a:r>
              <a:rPr lang="cs-CZ" i="1" dirty="0" smtClean="0">
                <a:solidFill>
                  <a:srgbClr val="0070C0"/>
                </a:solidFill>
                <a:cs typeface="Aharoni" pitchFamily="2" charset="-79"/>
              </a:rPr>
              <a:t>olovnice je zařízení složené z provázku zatíženého na konci olověnou tyčkou).</a:t>
            </a:r>
            <a:endParaRPr lang="cs-CZ" dirty="0" smtClean="0">
              <a:solidFill>
                <a:srgbClr val="0070C0"/>
              </a:solidFill>
              <a:cs typeface="Aharoni" pitchFamily="2" charset="-79"/>
            </a:endParaRPr>
          </a:p>
          <a:p>
            <a:endParaRPr lang="cs-CZ" dirty="0"/>
          </a:p>
        </p:txBody>
      </p:sp>
      <p:pic>
        <p:nvPicPr>
          <p:cNvPr id="2050" name="Picture 2" descr="D:\Users\Vaclav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3000372"/>
            <a:ext cx="1676400" cy="2476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4122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Gravitační pole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Okolo Země se nachází</a:t>
            </a:r>
            <a:r>
              <a:rPr lang="cs-CZ" dirty="0" smtClean="0"/>
              <a:t> </a:t>
            </a:r>
            <a:r>
              <a:rPr lang="cs-CZ" dirty="0" smtClean="0">
                <a:solidFill>
                  <a:srgbClr val="FF0000"/>
                </a:solidFill>
              </a:rPr>
              <a:t>gravitační pole</a:t>
            </a:r>
            <a:r>
              <a:rPr lang="cs-CZ" dirty="0" smtClean="0"/>
              <a:t>.</a:t>
            </a:r>
          </a:p>
          <a:p>
            <a:pPr marL="0">
              <a:buNone/>
            </a:pPr>
            <a:r>
              <a:rPr lang="cs-CZ" dirty="0" smtClean="0">
                <a:solidFill>
                  <a:srgbClr val="0070C0"/>
                </a:solidFill>
              </a:rPr>
              <a:t>Gravitační pole se projevuje silovými účinky gravitační síly.</a:t>
            </a:r>
          </a:p>
          <a:p>
            <a:pPr marL="0">
              <a:buNone/>
            </a:pPr>
            <a:r>
              <a:rPr lang="cs-CZ" dirty="0" smtClean="0">
                <a:solidFill>
                  <a:srgbClr val="00B050"/>
                </a:solidFill>
              </a:rPr>
              <a:t>Země působí gravitační silou nejen na tělesa, která jsou na jejím povrchu, ale i na všechna tělesa v jejím okolí, např. letadla, družici.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57916"/>
          </a:xfrm>
        </p:spPr>
        <p:txBody>
          <a:bodyPr>
            <a:normAutofit fontScale="92500" lnSpcReduction="10000"/>
          </a:bodyPr>
          <a:lstStyle/>
          <a:p>
            <a:pPr marL="0"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Jak velkou silou působí Země na těleso o hmotnosti 30 kg? </a:t>
            </a:r>
          </a:p>
          <a:p>
            <a:pPr marL="0">
              <a:buNone/>
            </a:pPr>
            <a:r>
              <a:rPr lang="cs-CZ" dirty="0" smtClean="0">
                <a:solidFill>
                  <a:srgbClr val="00B050"/>
                </a:solidFill>
              </a:rPr>
              <a:t>Zápis: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m = 30 kg</a:t>
            </a:r>
          </a:p>
          <a:p>
            <a:pPr marL="0">
              <a:buNone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g = 10 N/kg</a:t>
            </a:r>
          </a:p>
          <a:p>
            <a:pPr marL="0">
              <a:buNone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cs-CZ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? (N)</a:t>
            </a:r>
          </a:p>
          <a:p>
            <a:pPr marL="0">
              <a:buNone/>
            </a:pPr>
            <a:r>
              <a:rPr lang="cs-CZ" dirty="0" smtClean="0">
                <a:solidFill>
                  <a:srgbClr val="00B050"/>
                </a:solidFill>
              </a:rPr>
              <a:t>-----------------------------</a:t>
            </a:r>
          </a:p>
          <a:p>
            <a:pPr marL="0">
              <a:buNone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cs-CZ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m . g</a:t>
            </a:r>
          </a:p>
          <a:p>
            <a:pPr marL="0">
              <a:buNone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cs-CZ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30 . 10</a:t>
            </a:r>
          </a:p>
          <a:p>
            <a:pPr marL="0">
              <a:buNone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cs-CZ" baseline="-25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300 N</a:t>
            </a:r>
          </a:p>
          <a:p>
            <a:pPr marL="0">
              <a:buNone/>
            </a:pPr>
            <a:r>
              <a:rPr lang="cs-CZ" dirty="0" smtClean="0">
                <a:solidFill>
                  <a:srgbClr val="00B050"/>
                </a:solidFill>
              </a:rPr>
              <a:t>Země působí na těleso o hmotnosti 30 kg silou </a:t>
            </a:r>
          </a:p>
          <a:p>
            <a:pPr marL="0">
              <a:buNone/>
            </a:pPr>
            <a:r>
              <a:rPr lang="cs-CZ" dirty="0" smtClean="0">
                <a:solidFill>
                  <a:srgbClr val="00B050"/>
                </a:solidFill>
              </a:rPr>
              <a:t>300 N.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94122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Otázky na závěr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>
                <a:solidFill>
                  <a:srgbClr val="00B050"/>
                </a:solidFill>
              </a:rPr>
              <a:t>Popiš olovnici a vysvětli, jak pomocí ní ověříš,</a:t>
            </a:r>
          </a:p>
          <a:p>
            <a:pPr marL="514350" indent="-514350">
              <a:buNone/>
            </a:pPr>
            <a:r>
              <a:rPr lang="cs-CZ" dirty="0" smtClean="0">
                <a:solidFill>
                  <a:srgbClr val="00B050"/>
                </a:solidFill>
              </a:rPr>
              <a:t>	zda je stěna učebny svislá.</a:t>
            </a:r>
          </a:p>
          <a:p>
            <a:pPr marL="514350" indent="-514350">
              <a:buAutoNum type="arabicPeriod" startAt="2"/>
            </a:pPr>
            <a:r>
              <a:rPr lang="cs-CZ" dirty="0" smtClean="0">
                <a:solidFill>
                  <a:srgbClr val="0070C0"/>
                </a:solidFill>
              </a:rPr>
              <a:t>Petrova aktovka má hmotnost 4 kg. Jirkova aktovka má hmotnost 5 kg. Která z aktovek je k Zemi přitahována větší silou?</a:t>
            </a:r>
          </a:p>
          <a:p>
            <a:pPr marL="514350" indent="-514350">
              <a:buAutoNum type="arabicPeriod" startAt="2"/>
            </a:pPr>
            <a:r>
              <a:rPr lang="cs-CZ" dirty="0" smtClean="0">
                <a:solidFill>
                  <a:srgbClr val="00B050"/>
                </a:solidFill>
              </a:rPr>
              <a:t>Jak velikou silou přitahuje Země mouchu                o hmotnosti 8 mg, králíka o hmotnosti 2,5 kg</a:t>
            </a:r>
          </a:p>
          <a:p>
            <a:pPr marL="514350" indent="-514350">
              <a:buNone/>
            </a:pPr>
            <a:r>
              <a:rPr lang="cs-CZ" dirty="0" smtClean="0">
                <a:solidFill>
                  <a:srgbClr val="00B050"/>
                </a:solidFill>
              </a:rPr>
              <a:t>	a slona o hmotnosti 4,5 t?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87</Words>
  <Application>Microsoft Office PowerPoint</Application>
  <PresentationFormat>Předvádění na obrazovce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Aharoni</vt:lpstr>
      <vt:lpstr>Arial</vt:lpstr>
      <vt:lpstr>Calibri</vt:lpstr>
      <vt:lpstr>Motiv sady Office</vt:lpstr>
      <vt:lpstr>Co mají společného obrázky?</vt:lpstr>
      <vt:lpstr>Prezentace aplikace PowerPoint</vt:lpstr>
      <vt:lpstr>V jakém směru působí Země na tělesa gravitační silou? </vt:lpstr>
      <vt:lpstr>Gravitační pole</vt:lpstr>
      <vt:lpstr>Prezentace aplikace PowerPoint</vt:lpstr>
      <vt:lpstr>Otázky na 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Vaclav</dc:creator>
  <cp:lastModifiedBy>Josef Hadrava</cp:lastModifiedBy>
  <cp:revision>49</cp:revision>
  <dcterms:created xsi:type="dcterms:W3CDTF">2012-02-16T14:58:21Z</dcterms:created>
  <dcterms:modified xsi:type="dcterms:W3CDTF">2015-03-25T08:12:58Z</dcterms:modified>
</cp:coreProperties>
</file>