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8"/>
  </p:notesMasterIdLst>
  <p:sldIdLst>
    <p:sldId id="272" r:id="rId2"/>
    <p:sldId id="287" r:id="rId3"/>
    <p:sldId id="261" r:id="rId4"/>
    <p:sldId id="274" r:id="rId5"/>
    <p:sldId id="273" r:id="rId6"/>
    <p:sldId id="288" r:id="rId7"/>
    <p:sldId id="275" r:id="rId8"/>
    <p:sldId id="282" r:id="rId9"/>
    <p:sldId id="276" r:id="rId10"/>
    <p:sldId id="284" r:id="rId11"/>
    <p:sldId id="279" r:id="rId12"/>
    <p:sldId id="285" r:id="rId13"/>
    <p:sldId id="262" r:id="rId14"/>
    <p:sldId id="263" r:id="rId15"/>
    <p:sldId id="289" r:id="rId16"/>
    <p:sldId id="290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C6208-B800-49F1-A2DD-43EE76185CD2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3E152-B3DD-48D6-9AD4-75A669330CB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09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83E152-B3DD-48D6-9AD4-75A669330CB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FA150-FA2B-4809-BD74-1CCB19865E28}" type="datetimeFigureOut">
              <a:rPr lang="cs-CZ" smtClean="0"/>
              <a:pPr/>
              <a:t>19.05.2020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5B099-EE3D-4C0A-90DF-264B576A57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14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audio" Target="../media/audio2.wav"/><Relationship Id="rId7" Type="http://schemas.openxmlformats.org/officeDocument/2006/relationships/image" Target="../media/image5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dirty="0">
                <a:solidFill>
                  <a:srgbClr val="FF0000"/>
                </a:solidFill>
              </a:rPr>
              <a:t>Písmeno G</a:t>
            </a:r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Autor:  </a:t>
            </a:r>
            <a:r>
              <a:rPr lang="cs-CZ" dirty="0">
                <a:solidFill>
                  <a:srgbClr val="FF0000"/>
                </a:solidFill>
              </a:rPr>
              <a:t>Mgr.  Irena </a:t>
            </a:r>
            <a:r>
              <a:rPr lang="cs-CZ" dirty="0" err="1">
                <a:solidFill>
                  <a:srgbClr val="FF0000"/>
                </a:solidFill>
              </a:rPr>
              <a:t>Sofínová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  <a:p>
            <a:pPr marL="0" indent="0" algn="ctr">
              <a:buNone/>
            </a:pPr>
            <a:r>
              <a:rPr lang="cs-CZ" dirty="0"/>
              <a:t>VY_32_INOVACE_</a:t>
            </a:r>
            <a:r>
              <a:rPr lang="cs-CZ" dirty="0">
                <a:solidFill>
                  <a:srgbClr val="FF0000"/>
                </a:solidFill>
              </a:rPr>
              <a:t>01</a:t>
            </a:r>
            <a:r>
              <a:rPr lang="cs-CZ" dirty="0"/>
              <a:t>_</a:t>
            </a:r>
            <a:r>
              <a:rPr lang="cs-CZ" dirty="0">
                <a:solidFill>
                  <a:srgbClr val="FF0000"/>
                </a:solidFill>
              </a:rPr>
              <a:t>Český jazyk</a:t>
            </a:r>
          </a:p>
          <a:p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r>
              <a:rPr lang="cs-CZ" sz="1400" dirty="0"/>
              <a:t>Vytvořeno v rámci projektu „EU peníze školám“.</a:t>
            </a:r>
          </a:p>
          <a:p>
            <a:pPr marL="0" indent="0" algn="ctr">
              <a:buNone/>
            </a:pPr>
            <a:r>
              <a:rPr lang="cs-CZ" sz="1400" dirty="0"/>
              <a:t>OP VK oblast podpory 1.4 s názvem Zlepšení podmínek pro vzdělávání na základních školách.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9144000" cy="1496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7861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2"/>
          </p:nvPr>
        </p:nvGraphicFramePr>
        <p:xfrm>
          <a:off x="1331640" y="5085184"/>
          <a:ext cx="4038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cs-CZ" b="1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4" descr="D:\Content - 25KV1\English\Animals\Animals 5\GORILLAQ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3202" y="3645024"/>
            <a:ext cx="2540798" cy="2520280"/>
          </a:xfrm>
          <a:prstGeom prst="rect">
            <a:avLst/>
          </a:prstGeom>
          <a:noFill/>
        </p:spPr>
      </p:pic>
      <p:pic>
        <p:nvPicPr>
          <p:cNvPr id="6" name="Picture 5" descr="D:\Content - 25KV1\English\Food\Food 1\HAMBURGR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72816"/>
            <a:ext cx="1664689" cy="1512168"/>
          </a:xfrm>
          <a:prstGeom prst="rect">
            <a:avLst/>
          </a:prstGeom>
          <a:noFill/>
        </p:spPr>
      </p:pic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2987824" y="2276872"/>
          <a:ext cx="525658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b="1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sz="half" idx="2"/>
          </p:nvPr>
        </p:nvGraphicFramePr>
        <p:xfrm>
          <a:off x="3851920" y="2492896"/>
          <a:ext cx="4038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6" descr="D:\Content - 25KV1\English\Sport\Sport 1\GLFCLUBR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2113281" cy="2530341"/>
          </a:xfrm>
          <a:prstGeom prst="rect">
            <a:avLst/>
          </a:prstGeom>
          <a:noFill/>
        </p:spPr>
      </p:pic>
      <p:pic>
        <p:nvPicPr>
          <p:cNvPr id="8" name="Picture 7" descr="D:\Content - 25KV1\English\Sport\Sport 1\GYMRNG2R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437112"/>
            <a:ext cx="1787993" cy="1955067"/>
          </a:xfrm>
          <a:prstGeom prst="rect">
            <a:avLst/>
          </a:prstGeom>
          <a:noFill/>
        </p:spPr>
      </p:pic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395536" y="5157192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sz="half" idx="2"/>
          </p:nvPr>
        </p:nvGraphicFramePr>
        <p:xfrm>
          <a:off x="3851920" y="2492896"/>
          <a:ext cx="374441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6" descr="D:\Content - 25KV1\English\Sport\Sport 1\GLFCLUBR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2113281" cy="2530341"/>
          </a:xfrm>
          <a:prstGeom prst="rect">
            <a:avLst/>
          </a:prstGeom>
          <a:noFill/>
        </p:spPr>
      </p:pic>
      <p:pic>
        <p:nvPicPr>
          <p:cNvPr id="8" name="Picture 7" descr="D:\Content - 25KV1\English\Sport\Sport 1\GYMRNG2R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437112"/>
            <a:ext cx="1787993" cy="1955067"/>
          </a:xfrm>
          <a:prstGeom prst="rect">
            <a:avLst/>
          </a:prstGeom>
          <a:noFill/>
        </p:spPr>
      </p:pic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395536" y="5157192"/>
          <a:ext cx="609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FF"/>
                </a:solidFill>
              </a:rPr>
              <a:t>Vymysli větu na každý obrázek</a:t>
            </a:r>
          </a:p>
        </p:txBody>
      </p:sp>
      <p:pic>
        <p:nvPicPr>
          <p:cNvPr id="3074" name="Picture 2" descr="D:\Content - 25KV1\English\Animals\Animals 4\ALLIGATQ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2664296" cy="2060461"/>
          </a:xfrm>
          <a:prstGeom prst="rect">
            <a:avLst/>
          </a:prstGeom>
          <a:noFill/>
        </p:spPr>
      </p:pic>
      <p:pic>
        <p:nvPicPr>
          <p:cNvPr id="3075" name="Picture 3" descr="D:\Content - 25KV1\English\Animals\Animals 4\CHEETAHQ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484784"/>
            <a:ext cx="2900827" cy="1586929"/>
          </a:xfrm>
          <a:prstGeom prst="rect">
            <a:avLst/>
          </a:prstGeom>
          <a:noFill/>
        </p:spPr>
      </p:pic>
      <p:pic>
        <p:nvPicPr>
          <p:cNvPr id="3076" name="Picture 4" descr="D:\Content - 25KV1\English\Animals\Animals 5\GORILLAQ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2780928"/>
            <a:ext cx="2341376" cy="2322282"/>
          </a:xfrm>
          <a:prstGeom prst="rect">
            <a:avLst/>
          </a:prstGeom>
          <a:noFill/>
        </p:spPr>
      </p:pic>
      <p:pic>
        <p:nvPicPr>
          <p:cNvPr id="3077" name="Picture 5" descr="D:\Content - 25KV1\English\Food\Food 1\HAMBURGR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99992" y="5373216"/>
            <a:ext cx="941789" cy="855501"/>
          </a:xfrm>
          <a:prstGeom prst="rect">
            <a:avLst/>
          </a:prstGeom>
          <a:noFill/>
        </p:spPr>
      </p:pic>
      <p:pic>
        <p:nvPicPr>
          <p:cNvPr id="3078" name="Picture 6" descr="D:\Content - 25KV1\English\Sport\Sport 1\GLFCLUBR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2852936"/>
            <a:ext cx="1383522" cy="1656184"/>
          </a:xfrm>
          <a:prstGeom prst="rect">
            <a:avLst/>
          </a:prstGeom>
          <a:noFill/>
        </p:spPr>
      </p:pic>
      <p:pic>
        <p:nvPicPr>
          <p:cNvPr id="3079" name="Picture 7" descr="D:\Content - 25KV1\English\Sport\Sport 1\GYMRNG2R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3789040"/>
            <a:ext cx="2220041" cy="2427486"/>
          </a:xfrm>
          <a:prstGeom prst="rect">
            <a:avLst/>
          </a:prstGeom>
          <a:noFill/>
        </p:spPr>
      </p:pic>
      <p:pic>
        <p:nvPicPr>
          <p:cNvPr id="3080" name="Picture 8" descr="D:\Content - 25KV1\English\Animals\Animals 3\TIGERL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516216" y="5085184"/>
            <a:ext cx="1745928" cy="109869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FF00FF"/>
          </a:solidFill>
          <a:ln>
            <a:solidFill>
              <a:srgbClr val="FF0066"/>
            </a:solidFill>
          </a:ln>
        </p:spPr>
        <p:txBody>
          <a:bodyPr/>
          <a:lstStyle/>
          <a:p>
            <a:r>
              <a:rPr lang="cs-CZ" dirty="0"/>
              <a:t>A už umíš další písmenko</a:t>
            </a:r>
          </a:p>
        </p:txBody>
      </p:sp>
      <p:pic>
        <p:nvPicPr>
          <p:cNvPr id="4" name="Picture 3" descr="D:\Content - 10KNature\English\Flowers &amp; plants_purple\g010108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55576" y="2492896"/>
            <a:ext cx="792959" cy="2420888"/>
          </a:xfrm>
          <a:prstGeom prst="rect">
            <a:avLst/>
          </a:prstGeom>
          <a:noFill/>
        </p:spPr>
      </p:pic>
      <p:pic>
        <p:nvPicPr>
          <p:cNvPr id="5" name="Picture 2" descr="D:\Content - 10KNature\English\Flowers &amp; plants_multi-coloured\g0148353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933056"/>
            <a:ext cx="976313" cy="1830387"/>
          </a:xfrm>
          <a:prstGeom prst="rect">
            <a:avLst/>
          </a:prstGeom>
          <a:noFill/>
        </p:spPr>
      </p:pic>
      <p:sp>
        <p:nvSpPr>
          <p:cNvPr id="9" name="Veselý obličej 8"/>
          <p:cNvSpPr/>
          <p:nvPr/>
        </p:nvSpPr>
        <p:spPr>
          <a:xfrm>
            <a:off x="3779912" y="3573016"/>
            <a:ext cx="1274440" cy="1130424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solidFill>
                  <a:schemeClr val="bg1"/>
                </a:solidFill>
              </a:rPr>
              <a:t>Citace a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dirty="0"/>
              <a:t>Obrázky použity z otevřených internetových galerií www. </a:t>
            </a:r>
            <a:r>
              <a:rPr lang="cs-CZ" dirty="0" err="1"/>
              <a:t>microsoft.com</a:t>
            </a:r>
            <a:endParaRPr lang="cs-CZ" dirty="0"/>
          </a:p>
          <a:p>
            <a:pPr>
              <a:buFont typeface="Wingdings" pitchFamily="2" charset="2"/>
              <a:buChar char="Ø"/>
            </a:pPr>
            <a:r>
              <a:rPr lang="cs-CZ" dirty="0"/>
              <a:t>Citace z knížky: JELÍNKOVÁ, Hanka; FALTOVÁ, Věra. </a:t>
            </a:r>
            <a:r>
              <a:rPr lang="cs-CZ" i="1" dirty="0"/>
              <a:t>Kouzelná abeceda</a:t>
            </a:r>
            <a:r>
              <a:rPr lang="cs-CZ" dirty="0"/>
              <a:t>. Praha: BB art - Jiří Buchal, 2001, ISBN 80-7257-583-X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Obrázky byly použity z PC-DVD-ROM z kolekce</a:t>
            </a:r>
          </a:p>
          <a:p>
            <a:pPr>
              <a:buNone/>
            </a:pPr>
            <a:r>
              <a:rPr lang="cs-CZ" dirty="0"/>
              <a:t> 320 000 obrázků, </a:t>
            </a:r>
            <a:r>
              <a:rPr lang="cs-CZ" dirty="0" err="1"/>
              <a:t>Terasoft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7029400"/>
          </a:xfrm>
        </p:spPr>
        <p:txBody>
          <a:bodyPr>
            <a:normAutofit/>
          </a:bodyPr>
          <a:lstStyle/>
          <a:p>
            <a:r>
              <a:rPr lang="cs-CZ" dirty="0"/>
              <a:t>Vytvořeno jako DUM do předmětu český jazyk na ZŠ a MŠ 17.listopadu 1325, Mladá Boleslav pro první ročník základní školy. </a:t>
            </a:r>
          </a:p>
          <a:p>
            <a:endParaRPr lang="cs-CZ" dirty="0"/>
          </a:p>
          <a:p>
            <a:r>
              <a:rPr lang="cs-CZ" dirty="0"/>
              <a:t>Materiál slouží k doplnění učiva o hláskách a písmenech. </a:t>
            </a:r>
          </a:p>
          <a:p>
            <a:endParaRPr lang="cs-CZ" dirty="0"/>
          </a:p>
          <a:p>
            <a:r>
              <a:rPr lang="cs-CZ" dirty="0"/>
              <a:t>Materiál doporučuji prezentovat pomocí interaktivní tabule . </a:t>
            </a:r>
          </a:p>
          <a:p>
            <a:endParaRPr lang="cs-CZ" dirty="0"/>
          </a:p>
          <a:p>
            <a:r>
              <a:rPr lang="cs-CZ" dirty="0"/>
              <a:t>Materiál byl vytvořen a pilotován ve II. pololetí školního roku 2011/2012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052736"/>
            <a:ext cx="9144000" cy="4167336"/>
          </a:xfrm>
        </p:spPr>
        <p:txBody>
          <a:bodyPr>
            <a:noAutofit/>
          </a:bodyPr>
          <a:lstStyle/>
          <a:p>
            <a:r>
              <a:rPr lang="cs-CZ" sz="28700" dirty="0">
                <a:solidFill>
                  <a:srgbClr val="FFC000"/>
                </a:solidFill>
              </a:rPr>
              <a:t>G </a:t>
            </a:r>
            <a:r>
              <a:rPr lang="cs-CZ" sz="28700" dirty="0" err="1">
                <a:solidFill>
                  <a:srgbClr val="FFC000"/>
                </a:solidFill>
              </a:rPr>
              <a:t>g</a:t>
            </a:r>
            <a:endParaRPr lang="cs-CZ" sz="287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:\Content - 25KV1\English\Alphabet\Balloon\GR.WMF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971600" y="620688"/>
            <a:ext cx="3168352" cy="32410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3" name="Picture 5" descr="D:\Content - 25KV1\English\Alphabet\Groovy\GGPOPS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4005064"/>
            <a:ext cx="2039494" cy="2579341"/>
          </a:xfrm>
          <a:prstGeom prst="rect">
            <a:avLst/>
          </a:prstGeom>
          <a:noFill/>
        </p:spPr>
      </p:pic>
      <p:pic>
        <p:nvPicPr>
          <p:cNvPr id="2054" name="Picture 6" descr="D:\Content - 25KV1\English\Alphabet\Groovy\GPOPS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5856" y="4077072"/>
            <a:ext cx="1656184" cy="2293222"/>
          </a:xfrm>
          <a:prstGeom prst="rect">
            <a:avLst/>
          </a:prstGeom>
          <a:noFill/>
        </p:spPr>
      </p:pic>
      <p:pic>
        <p:nvPicPr>
          <p:cNvPr id="2055" name="Picture 7" descr="D:\Content - 25KV1\English\Alphabet\Cactus\CACTGKB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476672"/>
            <a:ext cx="2277449" cy="2808312"/>
          </a:xfrm>
          <a:prstGeom prst="rect">
            <a:avLst/>
          </a:prstGeom>
          <a:noFill/>
        </p:spPr>
      </p:pic>
      <p:pic>
        <p:nvPicPr>
          <p:cNvPr id="6" name="Picture 2" descr="http://t2.gstatic.com/images?q=tbn:ANd9GcRXmI1QJPw5Fla3tUgj5sEseK7cGOUvGq6_B2UW1dR47x2GvDW9gA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4077072"/>
            <a:ext cx="2047875" cy="22383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ABC.jpg"/>
          <p:cNvPicPr>
            <a:picLocks noChangeAspect="1"/>
          </p:cNvPicPr>
          <p:nvPr/>
        </p:nvPicPr>
        <p:blipFill>
          <a:blip r:embed="rId2" cstate="print"/>
          <a:srcRect l="3751" t="27689" r="73744" b="61634"/>
          <a:stretch>
            <a:fillRect/>
          </a:stretch>
        </p:blipFill>
        <p:spPr>
          <a:xfrm>
            <a:off x="2915816" y="2492896"/>
            <a:ext cx="3096344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282154"/>
          </a:xfrm>
        </p:spPr>
        <p:txBody>
          <a:bodyPr>
            <a:noAutofit/>
          </a:bodyPr>
          <a:lstStyle/>
          <a:p>
            <a:r>
              <a:rPr lang="cs-C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Najdi v textu písmena </a:t>
            </a:r>
            <a:r>
              <a:rPr lang="cs-C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G </a:t>
            </a:r>
            <a:r>
              <a:rPr lang="cs-CZ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g</a:t>
            </a:r>
            <a:endParaRPr lang="cs-CZ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Gusta kreslí Gábinu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podle svého gusta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Gábina se vygumuje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není takhle tlustá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282154"/>
          </a:xfrm>
        </p:spPr>
        <p:txBody>
          <a:bodyPr>
            <a:noAutofit/>
          </a:bodyPr>
          <a:lstStyle/>
          <a:p>
            <a:r>
              <a:rPr lang="cs-C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Najdi v textu písmena </a:t>
            </a:r>
            <a:r>
              <a:rPr lang="cs-CZ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G </a:t>
            </a:r>
            <a:r>
              <a:rPr lang="cs-CZ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g</a:t>
            </a:r>
            <a:endParaRPr lang="cs-CZ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</a:t>
            </a:r>
            <a:r>
              <a:rPr lang="cs-CZ" sz="3600" dirty="0">
                <a:solidFill>
                  <a:srgbClr val="FF0000"/>
                </a:solidFill>
                <a:latin typeface="Arial Black" pitchFamily="34" charset="0"/>
              </a:rPr>
              <a:t>G</a:t>
            </a:r>
            <a:r>
              <a:rPr lang="cs-CZ" sz="3600" dirty="0">
                <a:latin typeface="Arial Black" pitchFamily="34" charset="0"/>
              </a:rPr>
              <a:t>usta kreslí </a:t>
            </a:r>
            <a:r>
              <a:rPr lang="cs-CZ" sz="3600" dirty="0">
                <a:solidFill>
                  <a:srgbClr val="FF0000"/>
                </a:solidFill>
                <a:latin typeface="Arial Black" pitchFamily="34" charset="0"/>
              </a:rPr>
              <a:t>G</a:t>
            </a:r>
            <a:r>
              <a:rPr lang="cs-CZ" sz="3600" dirty="0">
                <a:latin typeface="Arial Black" pitchFamily="34" charset="0"/>
              </a:rPr>
              <a:t>ábinu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podle svého </a:t>
            </a:r>
            <a:r>
              <a:rPr lang="cs-CZ" sz="3600" dirty="0">
                <a:solidFill>
                  <a:srgbClr val="FF0000"/>
                </a:solidFill>
                <a:latin typeface="Arial Black" pitchFamily="34" charset="0"/>
              </a:rPr>
              <a:t>g</a:t>
            </a:r>
            <a:r>
              <a:rPr lang="cs-CZ" sz="3600" dirty="0">
                <a:latin typeface="Arial Black" pitchFamily="34" charset="0"/>
              </a:rPr>
              <a:t>usta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</a:t>
            </a:r>
            <a:r>
              <a:rPr lang="cs-CZ" sz="3600" dirty="0">
                <a:solidFill>
                  <a:srgbClr val="FF0000"/>
                </a:solidFill>
                <a:latin typeface="Arial Black" pitchFamily="34" charset="0"/>
              </a:rPr>
              <a:t>G</a:t>
            </a:r>
            <a:r>
              <a:rPr lang="cs-CZ" sz="3600" dirty="0">
                <a:latin typeface="Arial Black" pitchFamily="34" charset="0"/>
              </a:rPr>
              <a:t>ábina se vy</a:t>
            </a:r>
            <a:r>
              <a:rPr lang="cs-CZ" sz="3600" dirty="0">
                <a:solidFill>
                  <a:srgbClr val="FF0000"/>
                </a:solidFill>
                <a:latin typeface="Arial Black" pitchFamily="34" charset="0"/>
              </a:rPr>
              <a:t>g</a:t>
            </a:r>
            <a:r>
              <a:rPr lang="cs-CZ" sz="3600" dirty="0">
                <a:latin typeface="Arial Black" pitchFamily="34" charset="0"/>
              </a:rPr>
              <a:t>umuje</a:t>
            </a:r>
          </a:p>
          <a:p>
            <a:pPr>
              <a:buNone/>
            </a:pPr>
            <a:r>
              <a:rPr lang="cs-CZ" sz="3600" dirty="0">
                <a:latin typeface="Arial Black" pitchFamily="34" charset="0"/>
              </a:rPr>
              <a:t>   není takhle tlustá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7020272" y="4581128"/>
            <a:ext cx="936104" cy="914400"/>
          </a:xfrm>
          <a:prstGeom prst="smileyFac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cs-CZ" sz="5400" dirty="0">
                <a:solidFill>
                  <a:srgbClr val="FF0000"/>
                </a:solidFill>
              </a:rPr>
              <a:t>Název obrázku napiš do mřížky</a:t>
            </a:r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sz="half" idx="2"/>
          </p:nvPr>
        </p:nvGraphicFramePr>
        <p:xfrm>
          <a:off x="4572000" y="2780928"/>
          <a:ext cx="37547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22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Picture 2" descr="D:\Content - 25KV1\English\Animals\Animals 4\ALLIGATQ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2664296" cy="2060461"/>
          </a:xfrm>
          <a:prstGeom prst="rect">
            <a:avLst/>
          </a:prstGeom>
          <a:noFill/>
        </p:spPr>
      </p:pic>
      <p:pic>
        <p:nvPicPr>
          <p:cNvPr id="11" name="Picture 8" descr="D:\Content - 25KV1\English\Animals\Animals 3\TIGERL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447624"/>
            <a:ext cx="2818656" cy="1773495"/>
          </a:xfrm>
          <a:prstGeom prst="rect">
            <a:avLst/>
          </a:prstGeom>
          <a:noFill/>
        </p:spPr>
      </p:pic>
      <p:graphicFrame>
        <p:nvGraphicFramePr>
          <p:cNvPr id="27" name="Tabulka 26"/>
          <p:cNvGraphicFramePr>
            <a:graphicFrameLocks noGrp="1"/>
          </p:cNvGraphicFramePr>
          <p:nvPr/>
        </p:nvGraphicFramePr>
        <p:xfrm>
          <a:off x="6156176" y="5013176"/>
          <a:ext cx="172819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Autofit/>
          </a:bodyPr>
          <a:lstStyle/>
          <a:p>
            <a:r>
              <a:rPr lang="cs-CZ" sz="5400" dirty="0">
                <a:solidFill>
                  <a:srgbClr val="FF0000"/>
                </a:solidFill>
              </a:rPr>
              <a:t>Název obrázku napiš do mřížky</a:t>
            </a:r>
          </a:p>
        </p:txBody>
      </p:sp>
      <p:graphicFrame>
        <p:nvGraphicFramePr>
          <p:cNvPr id="10" name="Zástupný symbol pro obsah 9"/>
          <p:cNvGraphicFramePr>
            <a:graphicFrameLocks noGrp="1"/>
          </p:cNvGraphicFramePr>
          <p:nvPr>
            <p:ph sz="half" idx="2"/>
          </p:nvPr>
        </p:nvGraphicFramePr>
        <p:xfrm>
          <a:off x="4572000" y="2780928"/>
          <a:ext cx="375476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693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42240">
                <a:tc>
                  <a:txBody>
                    <a:bodyPr/>
                    <a:lstStyle/>
                    <a:p>
                      <a:r>
                        <a:rPr lang="cs-CZ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Picture 2" descr="D:\Content - 25KV1\English\Animals\Animals 4\ALLIGATQ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2664296" cy="2060461"/>
          </a:xfrm>
          <a:prstGeom prst="rect">
            <a:avLst/>
          </a:prstGeom>
          <a:noFill/>
        </p:spPr>
      </p:pic>
      <p:pic>
        <p:nvPicPr>
          <p:cNvPr id="11" name="Picture 8" descr="D:\Content - 25KV1\English\Animals\Animals 3\TIGERL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447624"/>
            <a:ext cx="2818656" cy="1773495"/>
          </a:xfrm>
          <a:prstGeom prst="rect">
            <a:avLst/>
          </a:prstGeom>
          <a:noFill/>
        </p:spPr>
      </p:pic>
      <p:graphicFrame>
        <p:nvGraphicFramePr>
          <p:cNvPr id="27" name="Tabulka 26"/>
          <p:cNvGraphicFramePr>
            <a:graphicFrameLocks noGrp="1"/>
          </p:cNvGraphicFramePr>
          <p:nvPr/>
        </p:nvGraphicFramePr>
        <p:xfrm>
          <a:off x="6156176" y="5013176"/>
          <a:ext cx="1728192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half" idx="2"/>
          </p:nvPr>
        </p:nvGraphicFramePr>
        <p:xfrm>
          <a:off x="1331640" y="5085184"/>
          <a:ext cx="4038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Picture 4" descr="D:\Content - 25KV1\English\Animals\Animals 5\GORILLAQ.WM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3202" y="3645024"/>
            <a:ext cx="2540798" cy="2520280"/>
          </a:xfrm>
          <a:prstGeom prst="rect">
            <a:avLst/>
          </a:prstGeom>
          <a:noFill/>
        </p:spPr>
      </p:pic>
      <p:pic>
        <p:nvPicPr>
          <p:cNvPr id="6" name="Picture 5" descr="D:\Content - 25KV1\English\Food\Food 1\HAMBURGR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72816"/>
            <a:ext cx="1664689" cy="1512168"/>
          </a:xfrm>
          <a:prstGeom prst="rect">
            <a:avLst/>
          </a:prstGeom>
          <a:noFill/>
        </p:spPr>
      </p:pic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2987824" y="2276872"/>
          <a:ext cx="525658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4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40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260</Words>
  <Application>Microsoft Office PowerPoint</Application>
  <PresentationFormat>Předvádění na obrazovce (4:3)</PresentationFormat>
  <Paragraphs>81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Wingdings</vt:lpstr>
      <vt:lpstr>Motiv sady Office</vt:lpstr>
      <vt:lpstr>     </vt:lpstr>
      <vt:lpstr>G g</vt:lpstr>
      <vt:lpstr>Prezentace aplikace PowerPoint</vt:lpstr>
      <vt:lpstr>Prezentace aplikace PowerPoint</vt:lpstr>
      <vt:lpstr>Najdi v textu písmena G g</vt:lpstr>
      <vt:lpstr>Najdi v textu písmena G g</vt:lpstr>
      <vt:lpstr>Název obrázku napiš do mřížky</vt:lpstr>
      <vt:lpstr>Název obrázku napiš do mřížky</vt:lpstr>
      <vt:lpstr>Prezentace aplikace PowerPoint</vt:lpstr>
      <vt:lpstr>Prezentace aplikace PowerPoint</vt:lpstr>
      <vt:lpstr>Prezentace aplikace PowerPoint</vt:lpstr>
      <vt:lpstr>Prezentace aplikace PowerPoint</vt:lpstr>
      <vt:lpstr>Vymysli větu na každý obrázek</vt:lpstr>
      <vt:lpstr>A už umíš další písmenko</vt:lpstr>
      <vt:lpstr>Citace a zdroje</vt:lpstr>
      <vt:lpstr>Prezentace aplikace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Písmenko G</dc:title>
  <dc:creator>New</dc:creator>
  <cp:lastModifiedBy>Iva</cp:lastModifiedBy>
  <cp:revision>60</cp:revision>
  <dcterms:created xsi:type="dcterms:W3CDTF">2012-02-26T21:41:50Z</dcterms:created>
  <dcterms:modified xsi:type="dcterms:W3CDTF">2020-05-19T08:59:39Z</dcterms:modified>
</cp:coreProperties>
</file>